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9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66" r:id="rId4"/>
    <p:sldMasterId id="2147483807" r:id="rId5"/>
    <p:sldMasterId id="2147483858" r:id="rId6"/>
    <p:sldMasterId id="2147483873" r:id="rId7"/>
    <p:sldMasterId id="2147483887" r:id="rId8"/>
    <p:sldMasterId id="2147483904" r:id="rId9"/>
    <p:sldMasterId id="2147483917" r:id="rId10"/>
    <p:sldMasterId id="2147483936" r:id="rId11"/>
    <p:sldMasterId id="2147483951" r:id="rId12"/>
    <p:sldMasterId id="2147484047" r:id="rId13"/>
  </p:sldMasterIdLst>
  <p:notesMasterIdLst>
    <p:notesMasterId r:id="rId80"/>
  </p:notesMasterIdLst>
  <p:handoutMasterIdLst>
    <p:handoutMasterId r:id="rId81"/>
  </p:handoutMasterIdLst>
  <p:sldIdLst>
    <p:sldId id="256" r:id="rId14"/>
    <p:sldId id="5501" r:id="rId15"/>
    <p:sldId id="5396" r:id="rId16"/>
    <p:sldId id="5502" r:id="rId17"/>
    <p:sldId id="5541" r:id="rId18"/>
    <p:sldId id="5302" r:id="rId19"/>
    <p:sldId id="5537" r:id="rId20"/>
    <p:sldId id="5651" r:id="rId21"/>
    <p:sldId id="5559" r:id="rId22"/>
    <p:sldId id="5607" r:id="rId23"/>
    <p:sldId id="853" r:id="rId24"/>
    <p:sldId id="5573" r:id="rId25"/>
    <p:sldId id="5604" r:id="rId26"/>
    <p:sldId id="5654" r:id="rId27"/>
    <p:sldId id="5655" r:id="rId28"/>
    <p:sldId id="5608" r:id="rId29"/>
    <p:sldId id="5649" r:id="rId30"/>
    <p:sldId id="5650" r:id="rId31"/>
    <p:sldId id="5656" r:id="rId32"/>
    <p:sldId id="5647" r:id="rId33"/>
    <p:sldId id="5657" r:id="rId34"/>
    <p:sldId id="5658" r:id="rId35"/>
    <p:sldId id="5659" r:id="rId36"/>
    <p:sldId id="5660" r:id="rId37"/>
    <p:sldId id="5653" r:id="rId38"/>
    <p:sldId id="5648" r:id="rId39"/>
    <p:sldId id="5606" r:id="rId40"/>
    <p:sldId id="5171" r:id="rId41"/>
    <p:sldId id="5644" r:id="rId42"/>
    <p:sldId id="298" r:id="rId43"/>
    <p:sldId id="299" r:id="rId44"/>
    <p:sldId id="300" r:id="rId45"/>
    <p:sldId id="301" r:id="rId46"/>
    <p:sldId id="307" r:id="rId47"/>
    <p:sldId id="5681" r:id="rId48"/>
    <p:sldId id="5629" r:id="rId49"/>
    <p:sldId id="5636" r:id="rId50"/>
    <p:sldId id="5637" r:id="rId51"/>
    <p:sldId id="5715" r:id="rId52"/>
    <p:sldId id="5716" r:id="rId53"/>
    <p:sldId id="5724" r:id="rId54"/>
    <p:sldId id="5721" r:id="rId55"/>
    <p:sldId id="262" r:id="rId56"/>
    <p:sldId id="5156" r:id="rId57"/>
    <p:sldId id="5666" r:id="rId58"/>
    <p:sldId id="5662" r:id="rId59"/>
    <p:sldId id="5665" r:id="rId60"/>
    <p:sldId id="5241" r:id="rId61"/>
    <p:sldId id="5355" r:id="rId62"/>
    <p:sldId id="5376" r:id="rId63"/>
    <p:sldId id="5330" r:id="rId64"/>
    <p:sldId id="5663" r:id="rId65"/>
    <p:sldId id="5373" r:id="rId66"/>
    <p:sldId id="5664" r:id="rId67"/>
    <p:sldId id="5611" r:id="rId68"/>
    <p:sldId id="5393" r:id="rId69"/>
    <p:sldId id="5612" r:id="rId70"/>
    <p:sldId id="5336" r:id="rId71"/>
    <p:sldId id="312" r:id="rId72"/>
    <p:sldId id="5152" r:id="rId73"/>
    <p:sldId id="5304" r:id="rId74"/>
    <p:sldId id="5308" r:id="rId75"/>
    <p:sldId id="5725" r:id="rId76"/>
    <p:sldId id="413" r:id="rId77"/>
    <p:sldId id="5661" r:id="rId78"/>
    <p:sldId id="266" r:id="rId79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BF0"/>
    <a:srgbClr val="FF991A"/>
    <a:srgbClr val="29A1BD"/>
    <a:srgbClr val="FFFF00"/>
    <a:srgbClr val="70AD47"/>
    <a:srgbClr val="CCE2E8"/>
    <a:srgbClr val="84B641"/>
    <a:srgbClr val="DA1F28"/>
    <a:srgbClr val="30B7D4"/>
    <a:srgbClr val="00AB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59" autoAdjust="0"/>
    <p:restoredTop sz="91705" autoAdjust="0"/>
  </p:normalViewPr>
  <p:slideViewPr>
    <p:cSldViewPr snapToGrid="0" showGuides="1">
      <p:cViewPr varScale="1">
        <p:scale>
          <a:sx n="142" d="100"/>
          <a:sy n="142" d="100"/>
        </p:scale>
        <p:origin x="2280" y="168"/>
      </p:cViewPr>
      <p:guideLst/>
    </p:cSldViewPr>
  </p:slideViewPr>
  <p:outlineViewPr>
    <p:cViewPr>
      <p:scale>
        <a:sx n="33" d="100"/>
        <a:sy n="33" d="100"/>
      </p:scale>
      <p:origin x="0" y="-1426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99" d="100"/>
        <a:sy n="199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viewProps" Target="viewProps.xml"/><Relationship Id="rId16" Type="http://schemas.openxmlformats.org/officeDocument/2006/relationships/slide" Target="slides/slide3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77" Type="http://schemas.openxmlformats.org/officeDocument/2006/relationships/slide" Target="slides/slide64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80" Type="http://schemas.openxmlformats.org/officeDocument/2006/relationships/notesMaster" Target="notesMasters/notesMaster1.xml"/><Relationship Id="rId85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handoutMaster" Target="handoutMasters/handoutMaster1.xml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8.xml"/><Relationship Id="rId2" Type="http://schemas.openxmlformats.org/officeDocument/2006/relationships/customXml" Target="../customXml/item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61" Type="http://schemas.openxmlformats.org/officeDocument/2006/relationships/slide" Target="slides/slide48.xml"/><Relationship Id="rId82" Type="http://schemas.openxmlformats.org/officeDocument/2006/relationships/commentAuthors" Target="commentAuthor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hyperlink" Target="http://ezadmin.tistory.com/68" TargetMode="External"/><Relationship Id="rId3" Type="http://schemas.openxmlformats.org/officeDocument/2006/relationships/hyperlink" Target="http://www.pngall.com/best-quality-png" TargetMode="External"/><Relationship Id="rId7" Type="http://schemas.openxmlformats.org/officeDocument/2006/relationships/image" Target="../media/image41.jpg"/><Relationship Id="rId12" Type="http://schemas.openxmlformats.org/officeDocument/2006/relationships/image" Target="../media/image44.jpeg"/><Relationship Id="rId2" Type="http://schemas.openxmlformats.org/officeDocument/2006/relationships/image" Target="../media/image38.png"/><Relationship Id="rId16" Type="http://schemas.openxmlformats.org/officeDocument/2006/relationships/hyperlink" Target="http://www.creative-commons-images.com/highway-signs/s/strategy.html" TargetMode="External"/><Relationship Id="rId1" Type="http://schemas.openxmlformats.org/officeDocument/2006/relationships/hyperlink" Target="https://e4s.io/" TargetMode="External"/><Relationship Id="rId6" Type="http://schemas.openxmlformats.org/officeDocument/2006/relationships/image" Target="../media/image40.jpg"/><Relationship Id="rId11" Type="http://schemas.openxmlformats.org/officeDocument/2006/relationships/hyperlink" Target="http://sterlingsop.wordpress.com/2012/10/10/10-things/" TargetMode="External"/><Relationship Id="rId5" Type="http://schemas.openxmlformats.org/officeDocument/2006/relationships/hyperlink" Target="http://www.pngall.com/portal-png" TargetMode="External"/><Relationship Id="rId15" Type="http://schemas.openxmlformats.org/officeDocument/2006/relationships/image" Target="../media/image46.jpg"/><Relationship Id="rId10" Type="http://schemas.openxmlformats.org/officeDocument/2006/relationships/image" Target="../media/image43.jpeg"/><Relationship Id="rId4" Type="http://schemas.openxmlformats.org/officeDocument/2006/relationships/image" Target="../media/image39.png"/><Relationship Id="rId9" Type="http://schemas.openxmlformats.org/officeDocument/2006/relationships/hyperlink" Target="http://www.pngall.com/calendar-png" TargetMode="External"/><Relationship Id="rId14" Type="http://schemas.openxmlformats.org/officeDocument/2006/relationships/image" Target="../media/image45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ngall.com/calendar-png" TargetMode="External"/><Relationship Id="rId13" Type="http://schemas.openxmlformats.org/officeDocument/2006/relationships/image" Target="../media/image45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12" Type="http://schemas.openxmlformats.org/officeDocument/2006/relationships/hyperlink" Target="http://ezadmin.tistory.com/68" TargetMode="External"/><Relationship Id="rId2" Type="http://schemas.openxmlformats.org/officeDocument/2006/relationships/hyperlink" Target="http://www.pngall.com/best-quality-png" TargetMode="External"/><Relationship Id="rId16" Type="http://schemas.openxmlformats.org/officeDocument/2006/relationships/hyperlink" Target="http://www.creative-commons-images.com/highway-signs/s/strategy.html" TargetMode="External"/><Relationship Id="rId1" Type="http://schemas.openxmlformats.org/officeDocument/2006/relationships/image" Target="../media/image38.png"/><Relationship Id="rId6" Type="http://schemas.openxmlformats.org/officeDocument/2006/relationships/image" Target="../media/image41.jpg"/><Relationship Id="rId11" Type="http://schemas.openxmlformats.org/officeDocument/2006/relationships/image" Target="../media/image44.jpeg"/><Relationship Id="rId5" Type="http://schemas.openxmlformats.org/officeDocument/2006/relationships/image" Target="../media/image40.jpg"/><Relationship Id="rId15" Type="http://schemas.openxmlformats.org/officeDocument/2006/relationships/image" Target="../media/image46.jpg"/><Relationship Id="rId10" Type="http://schemas.openxmlformats.org/officeDocument/2006/relationships/hyperlink" Target="http://sterlingsop.wordpress.com/2012/10/10/10-things/" TargetMode="External"/><Relationship Id="rId4" Type="http://schemas.openxmlformats.org/officeDocument/2006/relationships/hyperlink" Target="http://www.pngall.com/portal-png" TargetMode="External"/><Relationship Id="rId9" Type="http://schemas.openxmlformats.org/officeDocument/2006/relationships/image" Target="../media/image43.jpeg"/><Relationship Id="rId14" Type="http://schemas.openxmlformats.org/officeDocument/2006/relationships/hyperlink" Target="https://e4s.io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38AE47-1C0A-4E48-9873-F91E85F643CE}" type="doc">
      <dgm:prSet loTypeId="urn:microsoft.com/office/officeart/2018/2/layout/IconCircle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3CDC4C96-86A6-4A55-AC4B-B9ADF24EBC1C}">
      <dgm:prSet custT="1"/>
      <dgm:spPr>
        <a:solidFill>
          <a:schemeClr val="bg2">
            <a:lumMod val="95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ctr">
            <a:lnSpc>
              <a:spcPct val="100000"/>
            </a:lnSpc>
          </a:pPr>
          <a:r>
            <a:rPr lang="en-US" sz="1800" dirty="0"/>
            <a:t>DocPortal</a:t>
          </a:r>
          <a:br>
            <a:rPr lang="en-US" sz="1800" dirty="0"/>
          </a:br>
          <a:r>
            <a:rPr lang="en-US" sz="1200" dirty="0"/>
            <a:t>Single portal to all E4S product info</a:t>
          </a:r>
        </a:p>
      </dgm:t>
    </dgm:pt>
    <dgm:pt modelId="{BD14F730-0355-409C-99A6-BC9551EEE8C2}" type="parTrans" cxnId="{E3842934-5620-4A9D-A08F-D2517C53CF79}">
      <dgm:prSet/>
      <dgm:spPr/>
      <dgm:t>
        <a:bodyPr/>
        <a:lstStyle/>
        <a:p>
          <a:endParaRPr lang="en-US"/>
        </a:p>
      </dgm:t>
    </dgm:pt>
    <dgm:pt modelId="{10584947-C98F-4E02-8655-E5F5891B91F0}" type="sibTrans" cxnId="{E3842934-5620-4A9D-A08F-D2517C53CF7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899B490-1493-471E-BEB7-0D6B987539E5}">
      <dgm:prSet custT="1"/>
      <dgm:spPr>
        <a:solidFill>
          <a:schemeClr val="bg2">
            <a:lumMod val="95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ctr">
            <a:lnSpc>
              <a:spcPct val="100000"/>
            </a:lnSpc>
          </a:pPr>
          <a:r>
            <a:rPr lang="en-US" sz="2000" dirty="0"/>
            <a:t>Quality Commitment</a:t>
          </a:r>
          <a:br>
            <a:rPr lang="en-US" sz="2000" dirty="0"/>
          </a:br>
          <a:r>
            <a:rPr lang="en-US" sz="1200" dirty="0"/>
            <a:t>Community policies, improvement</a:t>
          </a:r>
          <a:endParaRPr lang="en-US" sz="2000" dirty="0"/>
        </a:p>
      </dgm:t>
    </dgm:pt>
    <dgm:pt modelId="{1F58B171-549D-4615-969C-EB88BEFAA48F}" type="parTrans" cxnId="{56207740-9278-4588-9282-6C8864907588}">
      <dgm:prSet/>
      <dgm:spPr/>
      <dgm:t>
        <a:bodyPr/>
        <a:lstStyle/>
        <a:p>
          <a:endParaRPr lang="en-US"/>
        </a:p>
      </dgm:t>
    </dgm:pt>
    <dgm:pt modelId="{4A221AA1-ECEE-4F99-B7C6-A81B21CC9901}" type="sibTrans" cxnId="{56207740-9278-4588-9282-6C886490758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D9BE307-3AA2-49B2-BAF6-38AB4011F90C}">
      <dgm:prSet custT="1"/>
      <dgm:spPr>
        <a:solidFill>
          <a:schemeClr val="bg2">
            <a:lumMod val="95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ctr">
            <a:lnSpc>
              <a:spcPct val="100000"/>
            </a:lnSpc>
          </a:pPr>
          <a:r>
            <a:rPr lang="en-US" sz="2100" dirty="0"/>
            <a:t>Build caches</a:t>
          </a:r>
          <a:br>
            <a:rPr lang="en-US" sz="2100" dirty="0"/>
          </a:br>
          <a:r>
            <a:rPr lang="en-US" sz="1200" dirty="0"/>
            <a:t>10X build time improvement</a:t>
          </a:r>
        </a:p>
      </dgm:t>
    </dgm:pt>
    <dgm:pt modelId="{52FAF9FA-4A49-4A3D-9993-C9D40474E05D}" type="parTrans" cxnId="{36508358-AC76-4596-ACBA-74EF7715053D}">
      <dgm:prSet/>
      <dgm:spPr/>
      <dgm:t>
        <a:bodyPr/>
        <a:lstStyle/>
        <a:p>
          <a:endParaRPr lang="en-US"/>
        </a:p>
      </dgm:t>
    </dgm:pt>
    <dgm:pt modelId="{737AEB0B-A660-421E-9440-5DE475CEB5AF}" type="sibTrans" cxnId="{36508358-AC76-4596-ACBA-74EF7715053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910DF7C-CD53-4A88-A0E7-5229B3B3E216}">
      <dgm:prSet custT="1"/>
      <dgm:spPr>
        <a:solidFill>
          <a:schemeClr val="bg2">
            <a:lumMod val="95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ctr">
            <a:lnSpc>
              <a:spcPct val="100000"/>
            </a:lnSpc>
          </a:pPr>
          <a:r>
            <a:rPr lang="en-US" sz="2100" dirty="0"/>
            <a:t>Turnkey stack</a:t>
          </a:r>
          <a:br>
            <a:rPr lang="en-US" sz="1200" dirty="0"/>
          </a:br>
          <a:r>
            <a:rPr lang="en-US" sz="1200" dirty="0"/>
            <a:t>A new user experience</a:t>
          </a:r>
          <a:endParaRPr lang="en-US" sz="2100" dirty="0"/>
        </a:p>
      </dgm:t>
    </dgm:pt>
    <dgm:pt modelId="{3EC693BD-05EA-4B16-96F4-60E1142A5FB3}" type="parTrans" cxnId="{A9D5BE9B-B769-42DE-B22B-4F29AFA3A070}">
      <dgm:prSet/>
      <dgm:spPr/>
      <dgm:t>
        <a:bodyPr/>
        <a:lstStyle/>
        <a:p>
          <a:endParaRPr lang="en-US"/>
        </a:p>
      </dgm:t>
    </dgm:pt>
    <dgm:pt modelId="{CEB8C0C1-BC4B-4E6D-A581-5CF3A17960C7}" type="sibTrans" cxnId="{A9D5BE9B-B769-42DE-B22B-4F29AFA3A07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8335F65-B484-46F9-9BE1-FCD0D1D8C770}">
      <dgm:prSet custT="1"/>
      <dgm:spPr>
        <a:solidFill>
          <a:schemeClr val="bg2">
            <a:lumMod val="95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ctr">
            <a:lnSpc>
              <a:spcPct val="100000"/>
            </a:lnSpc>
          </a:pPr>
          <a:r>
            <a:rPr lang="en-US" sz="2100" dirty="0"/>
            <a:t>Quarterly releases </a:t>
          </a:r>
          <a:r>
            <a:rPr lang="en-US" sz="1200" dirty="0"/>
            <a:t>Release 22.11 – November</a:t>
          </a:r>
        </a:p>
      </dgm:t>
    </dgm:pt>
    <dgm:pt modelId="{1D564FBA-6B29-443C-955A-6351D2619ABE}" type="parTrans" cxnId="{1FD2B036-1541-404F-B9B0-F45F86F7208F}">
      <dgm:prSet/>
      <dgm:spPr/>
      <dgm:t>
        <a:bodyPr/>
        <a:lstStyle/>
        <a:p>
          <a:endParaRPr lang="en-US"/>
        </a:p>
      </dgm:t>
    </dgm:pt>
    <dgm:pt modelId="{DF5CFBB5-9787-44CB-81DF-FAB13277E558}" type="sibTrans" cxnId="{1FD2B036-1541-404F-B9B0-F45F86F7208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4F62B43-3108-42C1-9A59-9FFCA4995CE7}">
      <dgm:prSet custT="1"/>
      <dgm:spPr>
        <a:solidFill>
          <a:schemeClr val="bg2">
            <a:lumMod val="95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ctr">
            <a:lnSpc>
              <a:spcPct val="100000"/>
            </a:lnSpc>
          </a:pPr>
          <a:r>
            <a:rPr lang="en-US" sz="2000" dirty="0"/>
            <a:t>E4S Strategy Group</a:t>
          </a:r>
          <a:br>
            <a:rPr lang="en-US" sz="1200" dirty="0"/>
          </a:br>
          <a:r>
            <a:rPr lang="en-US" sz="1200" dirty="0"/>
            <a:t>US agencies, industry, international</a:t>
          </a:r>
          <a:endParaRPr lang="en-US" sz="2000" dirty="0"/>
        </a:p>
      </dgm:t>
    </dgm:pt>
    <dgm:pt modelId="{F6621FCE-F56E-47EB-BBE9-A492104C3141}" type="parTrans" cxnId="{2DDF0C0B-8DF2-4A49-AFB2-283CAFB628AD}">
      <dgm:prSet/>
      <dgm:spPr/>
      <dgm:t>
        <a:bodyPr/>
        <a:lstStyle/>
        <a:p>
          <a:endParaRPr lang="en-US"/>
        </a:p>
      </dgm:t>
    </dgm:pt>
    <dgm:pt modelId="{7C6EC6DC-1CA5-4C56-9AA9-018A84261142}" type="sibTrans" cxnId="{2DDF0C0B-8DF2-4A49-AFB2-283CAFB628AD}">
      <dgm:prSet/>
      <dgm:spPr/>
      <dgm:t>
        <a:bodyPr/>
        <a:lstStyle/>
        <a:p>
          <a:endParaRPr lang="en-US"/>
        </a:p>
      </dgm:t>
    </dgm:pt>
    <dgm:pt modelId="{464B8994-5063-42E9-900B-EF2AD81BF6C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hlinkClick xmlns:r="http://schemas.openxmlformats.org/officeDocument/2006/relationships" r:id="rId1"/>
            </a:rPr>
            <a:t>https://e4s.io</a:t>
          </a:r>
          <a:r>
            <a:rPr lang="en-US" dirty="0"/>
            <a:t> </a:t>
          </a:r>
        </a:p>
      </dgm:t>
    </dgm:pt>
    <dgm:pt modelId="{59BE30CE-3D5F-480C-B61E-9139C52D9A15}" type="parTrans" cxnId="{CAB3DA27-E75A-4C2D-AA3E-8F6F726BF6DA}">
      <dgm:prSet/>
      <dgm:spPr/>
      <dgm:t>
        <a:bodyPr/>
        <a:lstStyle/>
        <a:p>
          <a:endParaRPr lang="en-US"/>
        </a:p>
      </dgm:t>
    </dgm:pt>
    <dgm:pt modelId="{DBF12C3A-8208-4220-8F19-7C7102FAC44F}" type="sibTrans" cxnId="{CAB3DA27-E75A-4C2D-AA3E-8F6F726BF6D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18E8A0B-7E19-9340-AE1C-0C8A34349495}">
      <dgm:prSet custT="1"/>
      <dgm:spPr>
        <a:solidFill>
          <a:schemeClr val="bg2">
            <a:lumMod val="95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ctr">
            <a:lnSpc>
              <a:spcPct val="100000"/>
            </a:lnSpc>
          </a:pPr>
          <a:r>
            <a:rPr lang="en-US" sz="2100" dirty="0"/>
            <a:t>Portfolio testing</a:t>
          </a:r>
          <a:br>
            <a:rPr lang="en-US" sz="1200" dirty="0"/>
          </a:br>
          <a:r>
            <a:rPr lang="en-US" sz="1200" dirty="0"/>
            <a:t>Especially leadership platforms</a:t>
          </a:r>
          <a:endParaRPr lang="en-US" sz="2100" dirty="0"/>
        </a:p>
      </dgm:t>
    </dgm:pt>
    <dgm:pt modelId="{46626851-A022-7544-9ECE-E06FDDBB3D8F}" type="parTrans" cxnId="{71C8D89A-A440-554F-8544-4BDFC39C60C2}">
      <dgm:prSet/>
      <dgm:spPr/>
      <dgm:t>
        <a:bodyPr/>
        <a:lstStyle/>
        <a:p>
          <a:endParaRPr lang="en-US"/>
        </a:p>
      </dgm:t>
    </dgm:pt>
    <dgm:pt modelId="{97332766-3292-774A-BD40-D6618ACB9AFB}" type="sibTrans" cxnId="{71C8D89A-A440-554F-8544-4BDFC39C60C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0D32C50-8347-2247-B3A0-68219048A4AA}">
      <dgm:prSet custT="1"/>
      <dgm:spPr>
        <a:solidFill>
          <a:schemeClr val="bg2">
            <a:lumMod val="95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ctr">
            <a:lnSpc>
              <a:spcPct val="100000"/>
            </a:lnSpc>
          </a:pPr>
          <a:r>
            <a:rPr lang="en-US" sz="2100" dirty="0"/>
            <a:t>Curated collection</a:t>
          </a:r>
          <a:br>
            <a:rPr lang="en-US" sz="1200" dirty="0"/>
          </a:br>
          <a:r>
            <a:rPr lang="en-US" sz="1200" dirty="0"/>
            <a:t>The end of dependency hell</a:t>
          </a:r>
          <a:endParaRPr lang="en-US" sz="2100" dirty="0"/>
        </a:p>
      </dgm:t>
    </dgm:pt>
    <dgm:pt modelId="{9CB218CC-B588-DC4F-A733-6AB6D3F3BCA5}" type="parTrans" cxnId="{5995BD9E-20EA-1948-906D-F94D38401508}">
      <dgm:prSet/>
      <dgm:spPr/>
      <dgm:t>
        <a:bodyPr/>
        <a:lstStyle/>
        <a:p>
          <a:endParaRPr lang="en-US"/>
        </a:p>
      </dgm:t>
    </dgm:pt>
    <dgm:pt modelId="{F79E2F37-E63C-7743-8078-298F889A92E3}" type="sibTrans" cxnId="{5995BD9E-20EA-1948-906D-F94D3840150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C813BE9-411A-48B3-B0B5-3EAA17306849}" type="pres">
      <dgm:prSet presAssocID="{A538AE47-1C0A-4E48-9873-F91E85F643CE}" presName="root" presStyleCnt="0">
        <dgm:presLayoutVars>
          <dgm:dir/>
          <dgm:resizeHandles val="exact"/>
        </dgm:presLayoutVars>
      </dgm:prSet>
      <dgm:spPr/>
    </dgm:pt>
    <dgm:pt modelId="{E8AC2A3C-CAF0-4F3F-A76F-AB9067C07578}" type="pres">
      <dgm:prSet presAssocID="{A538AE47-1C0A-4E48-9873-F91E85F643CE}" presName="container" presStyleCnt="0">
        <dgm:presLayoutVars>
          <dgm:dir/>
          <dgm:resizeHandles val="exact"/>
        </dgm:presLayoutVars>
      </dgm:prSet>
      <dgm:spPr/>
    </dgm:pt>
    <dgm:pt modelId="{0AACF321-EBB3-456A-8478-D041893E1964}" type="pres">
      <dgm:prSet presAssocID="{C899B490-1493-471E-BEB7-0D6B987539E5}" presName="compNode" presStyleCnt="0"/>
      <dgm:spPr/>
    </dgm:pt>
    <dgm:pt modelId="{3E1712BF-5761-49DF-B916-C30472578AB4}" type="pres">
      <dgm:prSet presAssocID="{C899B490-1493-471E-BEB7-0D6B987539E5}" presName="iconBgRect" presStyleLbl="bgShp" presStyleIdx="0" presStyleCnt="9"/>
      <dgm:spPr/>
    </dgm:pt>
    <dgm:pt modelId="{5BE4E594-3A11-4A09-AAAC-C2BBDEFE78EF}" type="pres">
      <dgm:prSet presAssocID="{C899B490-1493-471E-BEB7-0D6B987539E5}" presName="iconRect" presStyleLbl="node1" presStyleIdx="0" presStyleCnt="9"/>
      <dgm:spPr>
        <a:blipFill>
          <a:blip xmlns:r="http://schemas.openxmlformats.org/officeDocument/2006/relationships"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l="-3000" r="-3000"/>
          </a:stretch>
        </a:blipFill>
        <a:ln>
          <a:noFill/>
        </a:ln>
      </dgm:spPr>
    </dgm:pt>
    <dgm:pt modelId="{9295C321-CC58-4A13-BE25-0BB9BB834A5F}" type="pres">
      <dgm:prSet presAssocID="{C899B490-1493-471E-BEB7-0D6B987539E5}" presName="spaceRect" presStyleCnt="0"/>
      <dgm:spPr/>
    </dgm:pt>
    <dgm:pt modelId="{FED106E3-55E6-4CEB-AA5F-49E75D3BA43F}" type="pres">
      <dgm:prSet presAssocID="{C899B490-1493-471E-BEB7-0D6B987539E5}" presName="textRect" presStyleLbl="revTx" presStyleIdx="0" presStyleCnt="9" custScaleX="113734">
        <dgm:presLayoutVars>
          <dgm:chMax val="1"/>
          <dgm:chPref val="1"/>
        </dgm:presLayoutVars>
      </dgm:prSet>
      <dgm:spPr/>
    </dgm:pt>
    <dgm:pt modelId="{368F9FAC-2EBF-43A3-8E35-113BECFBBA15}" type="pres">
      <dgm:prSet presAssocID="{4A221AA1-ECEE-4F99-B7C6-A81B21CC9901}" presName="sibTrans" presStyleLbl="sibTrans2D1" presStyleIdx="0" presStyleCnt="0"/>
      <dgm:spPr/>
    </dgm:pt>
    <dgm:pt modelId="{57EEEA91-0FA1-41E2-AA33-8CC410F907F7}" type="pres">
      <dgm:prSet presAssocID="{3CDC4C96-86A6-4A55-AC4B-B9ADF24EBC1C}" presName="compNode" presStyleCnt="0"/>
      <dgm:spPr/>
    </dgm:pt>
    <dgm:pt modelId="{39A79989-C2BE-4AEA-B217-C29110888FAF}" type="pres">
      <dgm:prSet presAssocID="{3CDC4C96-86A6-4A55-AC4B-B9ADF24EBC1C}" presName="iconBgRect" presStyleLbl="bgShp" presStyleIdx="1" presStyleCnt="9"/>
      <dgm:spPr/>
    </dgm:pt>
    <dgm:pt modelId="{09773C83-B340-40CF-B997-4C3504BF54F2}" type="pres">
      <dgm:prSet presAssocID="{3CDC4C96-86A6-4A55-AC4B-B9ADF24EBC1C}" presName="iconRect" presStyleLbl="node1" presStyleIdx="1" presStyleCnt="9"/>
      <dgm:spPr>
        <a:blipFill>
          <a:blip xmlns:r="http://schemas.openxmlformats.org/officeDocument/2006/relationships"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FEB6FD64-0103-4280-B873-AC90CD64191F}" type="pres">
      <dgm:prSet presAssocID="{3CDC4C96-86A6-4A55-AC4B-B9ADF24EBC1C}" presName="spaceRect" presStyleCnt="0"/>
      <dgm:spPr/>
    </dgm:pt>
    <dgm:pt modelId="{267E60B0-05C0-4320-9D0E-FFCD91093562}" type="pres">
      <dgm:prSet presAssocID="{3CDC4C96-86A6-4A55-AC4B-B9ADF24EBC1C}" presName="textRect" presStyleLbl="revTx" presStyleIdx="1" presStyleCnt="9" custScaleX="114426">
        <dgm:presLayoutVars>
          <dgm:chMax val="1"/>
          <dgm:chPref val="1"/>
        </dgm:presLayoutVars>
      </dgm:prSet>
      <dgm:spPr/>
    </dgm:pt>
    <dgm:pt modelId="{F51F3FEB-2177-475E-9642-DBC8335C32B4}" type="pres">
      <dgm:prSet presAssocID="{10584947-C98F-4E02-8655-E5F5891B91F0}" presName="sibTrans" presStyleLbl="sibTrans2D1" presStyleIdx="0" presStyleCnt="0"/>
      <dgm:spPr/>
    </dgm:pt>
    <dgm:pt modelId="{56A74912-B033-3D40-AB72-D29CED56A3B7}" type="pres">
      <dgm:prSet presAssocID="{818E8A0B-7E19-9340-AE1C-0C8A34349495}" presName="compNode" presStyleCnt="0"/>
      <dgm:spPr/>
    </dgm:pt>
    <dgm:pt modelId="{34D8B4F6-8FB8-CA4B-9CC9-502B56F405B2}" type="pres">
      <dgm:prSet presAssocID="{818E8A0B-7E19-9340-AE1C-0C8A34349495}" presName="iconBgRect" presStyleLbl="bgShp" presStyleIdx="2" presStyleCnt="9"/>
      <dgm:spPr/>
    </dgm:pt>
    <dgm:pt modelId="{E6AC25F8-C007-754C-9E6A-51E79307D59D}" type="pres">
      <dgm:prSet presAssocID="{818E8A0B-7E19-9340-AE1C-0C8A34349495}" presName="iconRect" presStyleLbl="node1" presStyleIdx="2" presStyleCnt="9"/>
      <dgm:spPr>
        <a:blipFill>
          <a:blip xmlns:r="http://schemas.openxmlformats.org/officeDocument/2006/relationships" r:embed="rId6"/>
          <a:srcRect/>
          <a:stretch>
            <a:fillRect l="-24000" r="-24000"/>
          </a:stretch>
        </a:blipFill>
      </dgm:spPr>
    </dgm:pt>
    <dgm:pt modelId="{6F7C3E3A-D30F-B940-AA4C-877DD9358830}" type="pres">
      <dgm:prSet presAssocID="{818E8A0B-7E19-9340-AE1C-0C8A34349495}" presName="spaceRect" presStyleCnt="0"/>
      <dgm:spPr/>
    </dgm:pt>
    <dgm:pt modelId="{CF9ED8E2-2951-0A43-8CBC-A6ADB75A0438}" type="pres">
      <dgm:prSet presAssocID="{818E8A0B-7E19-9340-AE1C-0C8A34349495}" presName="textRect" presStyleLbl="revTx" presStyleIdx="2" presStyleCnt="9">
        <dgm:presLayoutVars>
          <dgm:chMax val="1"/>
          <dgm:chPref val="1"/>
        </dgm:presLayoutVars>
      </dgm:prSet>
      <dgm:spPr/>
    </dgm:pt>
    <dgm:pt modelId="{103B85B3-8B28-D74E-BC93-86C6E54127A2}" type="pres">
      <dgm:prSet presAssocID="{97332766-3292-774A-BD40-D6618ACB9AFB}" presName="sibTrans" presStyleLbl="sibTrans2D1" presStyleIdx="0" presStyleCnt="0"/>
      <dgm:spPr/>
    </dgm:pt>
    <dgm:pt modelId="{897D56A0-565E-B247-9CE4-8DFA7ED4AF6F}" type="pres">
      <dgm:prSet presAssocID="{B0D32C50-8347-2247-B3A0-68219048A4AA}" presName="compNode" presStyleCnt="0"/>
      <dgm:spPr/>
    </dgm:pt>
    <dgm:pt modelId="{85FE400D-F508-304F-BEA5-04F39FA6D4FE}" type="pres">
      <dgm:prSet presAssocID="{B0D32C50-8347-2247-B3A0-68219048A4AA}" presName="iconBgRect" presStyleLbl="bgShp" presStyleIdx="3" presStyleCnt="9"/>
      <dgm:spPr/>
    </dgm:pt>
    <dgm:pt modelId="{CE99FAAD-43C3-1148-B0F8-F9067CF48251}" type="pres">
      <dgm:prSet presAssocID="{B0D32C50-8347-2247-B3A0-68219048A4AA}" presName="iconRect" presStyleLbl="node1" presStyleIdx="3" presStyleCnt="9"/>
      <dgm:spPr>
        <a:blipFill>
          <a:blip xmlns:r="http://schemas.openxmlformats.org/officeDocument/2006/relationships" r:embed="rId7"/>
          <a:srcRect/>
          <a:stretch>
            <a:fillRect/>
          </a:stretch>
        </a:blipFill>
      </dgm:spPr>
    </dgm:pt>
    <dgm:pt modelId="{8E267191-29B4-F040-AAFD-2EFF41D67C79}" type="pres">
      <dgm:prSet presAssocID="{B0D32C50-8347-2247-B3A0-68219048A4AA}" presName="spaceRect" presStyleCnt="0"/>
      <dgm:spPr/>
    </dgm:pt>
    <dgm:pt modelId="{B1C9C44D-73CA-A94B-A5CF-12240325FFC7}" type="pres">
      <dgm:prSet presAssocID="{B0D32C50-8347-2247-B3A0-68219048A4AA}" presName="textRect" presStyleLbl="revTx" presStyleIdx="3" presStyleCnt="9">
        <dgm:presLayoutVars>
          <dgm:chMax val="1"/>
          <dgm:chPref val="1"/>
        </dgm:presLayoutVars>
      </dgm:prSet>
      <dgm:spPr/>
    </dgm:pt>
    <dgm:pt modelId="{BC9AF5A8-A06A-4849-84F7-50DBB6015D9E}" type="pres">
      <dgm:prSet presAssocID="{F79E2F37-E63C-7743-8078-298F889A92E3}" presName="sibTrans" presStyleLbl="sibTrans2D1" presStyleIdx="0" presStyleCnt="0"/>
      <dgm:spPr/>
    </dgm:pt>
    <dgm:pt modelId="{DDE0213A-0768-4CEA-AEC3-DF0A6A48A911}" type="pres">
      <dgm:prSet presAssocID="{08335F65-B484-46F9-9BE1-FCD0D1D8C770}" presName="compNode" presStyleCnt="0"/>
      <dgm:spPr/>
    </dgm:pt>
    <dgm:pt modelId="{4761DA67-1DEC-4CED-8E77-FFE960BFC470}" type="pres">
      <dgm:prSet presAssocID="{08335F65-B484-46F9-9BE1-FCD0D1D8C770}" presName="iconBgRect" presStyleLbl="bgShp" presStyleIdx="4" presStyleCnt="9"/>
      <dgm:spPr/>
    </dgm:pt>
    <dgm:pt modelId="{16B24FC8-180F-42BF-AD23-5F7FD6F354DF}" type="pres">
      <dgm:prSet presAssocID="{08335F65-B484-46F9-9BE1-FCD0D1D8C770}" presName="iconRect" presStyleLbl="node1" presStyleIdx="4" presStyleCnt="9"/>
      <dgm:spPr>
        <a:blipFill>
          <a:blip xmlns:r="http://schemas.openxmlformats.org/officeDocument/2006/relationships"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A239CEF0-E42B-4666-A97B-BB884F881369}" type="pres">
      <dgm:prSet presAssocID="{08335F65-B484-46F9-9BE1-FCD0D1D8C770}" presName="spaceRect" presStyleCnt="0"/>
      <dgm:spPr/>
    </dgm:pt>
    <dgm:pt modelId="{3AE0D3A8-9F1B-4741-9F28-8765E0D69280}" type="pres">
      <dgm:prSet presAssocID="{08335F65-B484-46F9-9BE1-FCD0D1D8C770}" presName="textRect" presStyleLbl="revTx" presStyleIdx="4" presStyleCnt="9" custScaleX="104798">
        <dgm:presLayoutVars>
          <dgm:chMax val="1"/>
          <dgm:chPref val="1"/>
        </dgm:presLayoutVars>
      </dgm:prSet>
      <dgm:spPr/>
    </dgm:pt>
    <dgm:pt modelId="{B03A3B54-738A-453B-AB4F-B082D0A465E4}" type="pres">
      <dgm:prSet presAssocID="{DF5CFBB5-9787-44CB-81DF-FAB13277E558}" presName="sibTrans" presStyleLbl="sibTrans2D1" presStyleIdx="0" presStyleCnt="0"/>
      <dgm:spPr/>
    </dgm:pt>
    <dgm:pt modelId="{DE9CB1C8-6B30-49A6-ABBE-DD3EA004A16D}" type="pres">
      <dgm:prSet presAssocID="{4D9BE307-3AA2-49B2-BAF6-38AB4011F90C}" presName="compNode" presStyleCnt="0"/>
      <dgm:spPr/>
    </dgm:pt>
    <dgm:pt modelId="{F42ECD1A-DDB2-4D26-B34C-948D303DAB4B}" type="pres">
      <dgm:prSet presAssocID="{4D9BE307-3AA2-49B2-BAF6-38AB4011F90C}" presName="iconBgRect" presStyleLbl="bgShp" presStyleIdx="5" presStyleCnt="9"/>
      <dgm:spPr/>
    </dgm:pt>
    <dgm:pt modelId="{7FB889D6-2ABA-4B28-8230-D5C526AB14DF}" type="pres">
      <dgm:prSet presAssocID="{4D9BE307-3AA2-49B2-BAF6-38AB4011F90C}" presName="iconRect" presStyleLbl="node1" presStyleIdx="5" presStyleCnt="9"/>
      <dgm:spPr>
        <a:blipFill>
          <a:blip xmlns:r="http://schemas.openxmlformats.org/officeDocument/2006/relationships"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/>
          <a:stretch>
            <a:fillRect l="-19000" r="-19000"/>
          </a:stretch>
        </a:blipFill>
        <a:ln>
          <a:noFill/>
        </a:ln>
      </dgm:spPr>
    </dgm:pt>
    <dgm:pt modelId="{1FA17799-2306-4B44-9C29-F93410C765A6}" type="pres">
      <dgm:prSet presAssocID="{4D9BE307-3AA2-49B2-BAF6-38AB4011F90C}" presName="spaceRect" presStyleCnt="0"/>
      <dgm:spPr/>
    </dgm:pt>
    <dgm:pt modelId="{DE224E01-0677-4DA0-8A7E-D2E2A76AA690}" type="pres">
      <dgm:prSet presAssocID="{4D9BE307-3AA2-49B2-BAF6-38AB4011F90C}" presName="textRect" presStyleLbl="revTx" presStyleIdx="5" presStyleCnt="9">
        <dgm:presLayoutVars>
          <dgm:chMax val="1"/>
          <dgm:chPref val="1"/>
        </dgm:presLayoutVars>
      </dgm:prSet>
      <dgm:spPr/>
    </dgm:pt>
    <dgm:pt modelId="{C67E6002-DC06-4185-AD76-86C3C96B730F}" type="pres">
      <dgm:prSet presAssocID="{737AEB0B-A660-421E-9440-5DE475CEB5AF}" presName="sibTrans" presStyleLbl="sibTrans2D1" presStyleIdx="0" presStyleCnt="0"/>
      <dgm:spPr/>
    </dgm:pt>
    <dgm:pt modelId="{BDEEFC54-73A5-4A84-A99D-45A57C8EBF7C}" type="pres">
      <dgm:prSet presAssocID="{8910DF7C-CD53-4A88-A0E7-5229B3B3E216}" presName="compNode" presStyleCnt="0"/>
      <dgm:spPr/>
    </dgm:pt>
    <dgm:pt modelId="{BEB5C4FF-4E47-46C4-A1E1-57E7644624C4}" type="pres">
      <dgm:prSet presAssocID="{8910DF7C-CD53-4A88-A0E7-5229B3B3E216}" presName="iconBgRect" presStyleLbl="bgShp" presStyleIdx="6" presStyleCnt="9"/>
      <dgm:spPr/>
    </dgm:pt>
    <dgm:pt modelId="{910357B5-CC08-4A99-B24A-0DC88E55672C}" type="pres">
      <dgm:prSet presAssocID="{8910DF7C-CD53-4A88-A0E7-5229B3B3E216}" presName="iconRect" presStyleLbl="node1" presStyleIdx="6" presStyleCnt="9"/>
      <dgm:spPr>
        <a:blipFill>
          <a:blip xmlns:r="http://schemas.openxmlformats.org/officeDocument/2006/relationships"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/>
          <a:stretch>
            <a:fillRect l="-24000" r="-24000"/>
          </a:stretch>
        </a:blipFill>
        <a:ln>
          <a:noFill/>
        </a:ln>
      </dgm:spPr>
    </dgm:pt>
    <dgm:pt modelId="{5607D9FC-0A90-499A-861E-4E7D669508F2}" type="pres">
      <dgm:prSet presAssocID="{8910DF7C-CD53-4A88-A0E7-5229B3B3E216}" presName="spaceRect" presStyleCnt="0"/>
      <dgm:spPr/>
    </dgm:pt>
    <dgm:pt modelId="{0E3B732C-15AB-40AC-8732-BAD704B6F83D}" type="pres">
      <dgm:prSet presAssocID="{8910DF7C-CD53-4A88-A0E7-5229B3B3E216}" presName="textRect" presStyleLbl="revTx" presStyleIdx="6" presStyleCnt="9">
        <dgm:presLayoutVars>
          <dgm:chMax val="1"/>
          <dgm:chPref val="1"/>
        </dgm:presLayoutVars>
      </dgm:prSet>
      <dgm:spPr/>
    </dgm:pt>
    <dgm:pt modelId="{49C9B193-8442-4AEC-B93D-F74617848124}" type="pres">
      <dgm:prSet presAssocID="{CEB8C0C1-BC4B-4E6D-A581-5CF3A17960C7}" presName="sibTrans" presStyleLbl="sibTrans2D1" presStyleIdx="0" presStyleCnt="0"/>
      <dgm:spPr/>
    </dgm:pt>
    <dgm:pt modelId="{AFA0AF53-1D82-4376-9866-FBCDB10894A7}" type="pres">
      <dgm:prSet presAssocID="{464B8994-5063-42E9-900B-EF2AD81BF6CD}" presName="compNode" presStyleCnt="0"/>
      <dgm:spPr/>
    </dgm:pt>
    <dgm:pt modelId="{351C367C-4A28-4057-809A-54A09DE1C3DF}" type="pres">
      <dgm:prSet presAssocID="{464B8994-5063-42E9-900B-EF2AD81BF6CD}" presName="iconBgRect" presStyleLbl="bgShp" presStyleIdx="7" presStyleCnt="9"/>
      <dgm:spPr/>
    </dgm:pt>
    <dgm:pt modelId="{4879AEC5-5B6F-4BE3-A601-84A8D4E60159}" type="pres">
      <dgm:prSet presAssocID="{464B8994-5063-42E9-900B-EF2AD81BF6CD}" presName="iconRect" presStyleLbl="node1" presStyleIdx="7" presStyleCnt="9"/>
      <dgm:spPr>
        <a:blipFill>
          <a:blip xmlns:r="http://schemas.openxmlformats.org/officeDocument/2006/relationships" r:embed="rId14"/>
          <a:srcRect/>
          <a:stretch>
            <a:fillRect l="-31000" r="-31000"/>
          </a:stretch>
        </a:blipFill>
        <a:ln>
          <a:noFill/>
        </a:ln>
      </dgm:spPr>
    </dgm:pt>
    <dgm:pt modelId="{3A38319C-7F80-497B-9734-9FE9FE41311B}" type="pres">
      <dgm:prSet presAssocID="{464B8994-5063-42E9-900B-EF2AD81BF6CD}" presName="spaceRect" presStyleCnt="0"/>
      <dgm:spPr/>
    </dgm:pt>
    <dgm:pt modelId="{C69E1EBD-5473-437D-902D-C1B10AE8B577}" type="pres">
      <dgm:prSet presAssocID="{464B8994-5063-42E9-900B-EF2AD81BF6CD}" presName="textRect" presStyleLbl="revTx" presStyleIdx="7" presStyleCnt="9">
        <dgm:presLayoutVars>
          <dgm:chMax val="1"/>
          <dgm:chPref val="1"/>
        </dgm:presLayoutVars>
      </dgm:prSet>
      <dgm:spPr/>
    </dgm:pt>
    <dgm:pt modelId="{1360E962-E64D-8E41-B4F0-76988882F455}" type="pres">
      <dgm:prSet presAssocID="{DBF12C3A-8208-4220-8F19-7C7102FAC44F}" presName="sibTrans" presStyleLbl="sibTrans2D1" presStyleIdx="0" presStyleCnt="0"/>
      <dgm:spPr/>
    </dgm:pt>
    <dgm:pt modelId="{489A20F8-92F3-4EF8-B063-CCF9B7B0B34B}" type="pres">
      <dgm:prSet presAssocID="{F4F62B43-3108-42C1-9A59-9FFCA4995CE7}" presName="compNode" presStyleCnt="0"/>
      <dgm:spPr/>
    </dgm:pt>
    <dgm:pt modelId="{7CB4AE71-A2C7-40FD-B0D1-F2DD696A2E69}" type="pres">
      <dgm:prSet presAssocID="{F4F62B43-3108-42C1-9A59-9FFCA4995CE7}" presName="iconBgRect" presStyleLbl="bgShp" presStyleIdx="8" presStyleCnt="9"/>
      <dgm:spPr/>
    </dgm:pt>
    <dgm:pt modelId="{29D10843-93CC-4A0C-A7B3-C6D050D447B6}" type="pres">
      <dgm:prSet presAssocID="{F4F62B43-3108-42C1-9A59-9FFCA4995CE7}" presName="iconRect" presStyleLbl="node1" presStyleIdx="8" presStyleCnt="9"/>
      <dgm:spPr>
        <a:blipFill>
          <a:blip xmlns:r="http://schemas.openxmlformats.org/officeDocument/2006/relationships"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/>
          <a:stretch>
            <a:fillRect l="-25000" r="-25000"/>
          </a:stretch>
        </a:blipFill>
        <a:ln>
          <a:noFill/>
        </a:ln>
      </dgm:spPr>
    </dgm:pt>
    <dgm:pt modelId="{B3BAF81E-FC84-4536-96D7-E92037268B03}" type="pres">
      <dgm:prSet presAssocID="{F4F62B43-3108-42C1-9A59-9FFCA4995CE7}" presName="spaceRect" presStyleCnt="0"/>
      <dgm:spPr/>
    </dgm:pt>
    <dgm:pt modelId="{1A25E9CA-7303-45E5-BDD5-974E9F49D781}" type="pres">
      <dgm:prSet presAssocID="{F4F62B43-3108-42C1-9A59-9FFCA4995CE7}" presName="textRect" presStyleLbl="revTx" presStyleIdx="8" presStyleCnt="9" custScaleX="110346">
        <dgm:presLayoutVars>
          <dgm:chMax val="1"/>
          <dgm:chPref val="1"/>
        </dgm:presLayoutVars>
      </dgm:prSet>
      <dgm:spPr/>
    </dgm:pt>
  </dgm:ptLst>
  <dgm:cxnLst>
    <dgm:cxn modelId="{2DDF0C0B-8DF2-4A49-AFB2-283CAFB628AD}" srcId="{A538AE47-1C0A-4E48-9873-F91E85F643CE}" destId="{F4F62B43-3108-42C1-9A59-9FFCA4995CE7}" srcOrd="8" destOrd="0" parTransId="{F6621FCE-F56E-47EB-BBE9-A492104C3141}" sibTransId="{7C6EC6DC-1CA5-4C56-9AA9-018A84261142}"/>
    <dgm:cxn modelId="{7F854622-74E9-FC40-9A29-F0FB50360525}" type="presOf" srcId="{DBF12C3A-8208-4220-8F19-7C7102FAC44F}" destId="{1360E962-E64D-8E41-B4F0-76988882F455}" srcOrd="0" destOrd="0" presId="urn:microsoft.com/office/officeart/2018/2/layout/IconCircleList"/>
    <dgm:cxn modelId="{CAB3DA27-E75A-4C2D-AA3E-8F6F726BF6DA}" srcId="{A538AE47-1C0A-4E48-9873-F91E85F643CE}" destId="{464B8994-5063-42E9-900B-EF2AD81BF6CD}" srcOrd="7" destOrd="0" parTransId="{59BE30CE-3D5F-480C-B61E-9139C52D9A15}" sibTransId="{DBF12C3A-8208-4220-8F19-7C7102FAC44F}"/>
    <dgm:cxn modelId="{E3842934-5620-4A9D-A08F-D2517C53CF79}" srcId="{A538AE47-1C0A-4E48-9873-F91E85F643CE}" destId="{3CDC4C96-86A6-4A55-AC4B-B9ADF24EBC1C}" srcOrd="1" destOrd="0" parTransId="{BD14F730-0355-409C-99A6-BC9551EEE8C2}" sibTransId="{10584947-C98F-4E02-8655-E5F5891B91F0}"/>
    <dgm:cxn modelId="{758C9435-915D-8945-8A1D-DFE1F9D0D173}" type="presOf" srcId="{F4F62B43-3108-42C1-9A59-9FFCA4995CE7}" destId="{1A25E9CA-7303-45E5-BDD5-974E9F49D781}" srcOrd="0" destOrd="0" presId="urn:microsoft.com/office/officeart/2018/2/layout/IconCircleList"/>
    <dgm:cxn modelId="{12918C36-18CD-B840-B865-426E80E512CC}" type="presOf" srcId="{97332766-3292-774A-BD40-D6618ACB9AFB}" destId="{103B85B3-8B28-D74E-BC93-86C6E54127A2}" srcOrd="0" destOrd="0" presId="urn:microsoft.com/office/officeart/2018/2/layout/IconCircleList"/>
    <dgm:cxn modelId="{1FD2B036-1541-404F-B9B0-F45F86F7208F}" srcId="{A538AE47-1C0A-4E48-9873-F91E85F643CE}" destId="{08335F65-B484-46F9-9BE1-FCD0D1D8C770}" srcOrd="4" destOrd="0" parTransId="{1D564FBA-6B29-443C-955A-6351D2619ABE}" sibTransId="{DF5CFBB5-9787-44CB-81DF-FAB13277E558}"/>
    <dgm:cxn modelId="{56207740-9278-4588-9282-6C8864907588}" srcId="{A538AE47-1C0A-4E48-9873-F91E85F643CE}" destId="{C899B490-1493-471E-BEB7-0D6B987539E5}" srcOrd="0" destOrd="0" parTransId="{1F58B171-549D-4615-969C-EB88BEFAA48F}" sibTransId="{4A221AA1-ECEE-4F99-B7C6-A81B21CC9901}"/>
    <dgm:cxn modelId="{B2381149-F350-784E-B794-E5695B6E1B13}" type="presOf" srcId="{818E8A0B-7E19-9340-AE1C-0C8A34349495}" destId="{CF9ED8E2-2951-0A43-8CBC-A6ADB75A0438}" srcOrd="0" destOrd="0" presId="urn:microsoft.com/office/officeart/2018/2/layout/IconCircleList"/>
    <dgm:cxn modelId="{36508358-AC76-4596-ACBA-74EF7715053D}" srcId="{A538AE47-1C0A-4E48-9873-F91E85F643CE}" destId="{4D9BE307-3AA2-49B2-BAF6-38AB4011F90C}" srcOrd="5" destOrd="0" parTransId="{52FAF9FA-4A49-4A3D-9993-C9D40474E05D}" sibTransId="{737AEB0B-A660-421E-9440-5DE475CEB5AF}"/>
    <dgm:cxn modelId="{D4B8AE61-8244-BB4E-980B-1AD1B12C2307}" type="presOf" srcId="{4A221AA1-ECEE-4F99-B7C6-A81B21CC9901}" destId="{368F9FAC-2EBF-43A3-8E35-113BECFBBA15}" srcOrd="0" destOrd="0" presId="urn:microsoft.com/office/officeart/2018/2/layout/IconCircleList"/>
    <dgm:cxn modelId="{DB749077-5610-5041-B92F-1B65E4A05DB4}" type="presOf" srcId="{464B8994-5063-42E9-900B-EF2AD81BF6CD}" destId="{C69E1EBD-5473-437D-902D-C1B10AE8B577}" srcOrd="0" destOrd="0" presId="urn:microsoft.com/office/officeart/2018/2/layout/IconCircleList"/>
    <dgm:cxn modelId="{C1706590-1595-3E40-AFF2-F8D7985CBD8F}" type="presOf" srcId="{08335F65-B484-46F9-9BE1-FCD0D1D8C770}" destId="{3AE0D3A8-9F1B-4741-9F28-8765E0D69280}" srcOrd="0" destOrd="0" presId="urn:microsoft.com/office/officeart/2018/2/layout/IconCircleList"/>
    <dgm:cxn modelId="{2C0E1B99-BEB0-4B4E-A3F3-B4C96FC35900}" type="presOf" srcId="{F79E2F37-E63C-7743-8078-298F889A92E3}" destId="{BC9AF5A8-A06A-4849-84F7-50DBB6015D9E}" srcOrd="0" destOrd="0" presId="urn:microsoft.com/office/officeart/2018/2/layout/IconCircleList"/>
    <dgm:cxn modelId="{71C8D89A-A440-554F-8544-4BDFC39C60C2}" srcId="{A538AE47-1C0A-4E48-9873-F91E85F643CE}" destId="{818E8A0B-7E19-9340-AE1C-0C8A34349495}" srcOrd="2" destOrd="0" parTransId="{46626851-A022-7544-9ECE-E06FDDBB3D8F}" sibTransId="{97332766-3292-774A-BD40-D6618ACB9AFB}"/>
    <dgm:cxn modelId="{A9D5BE9B-B769-42DE-B22B-4F29AFA3A070}" srcId="{A538AE47-1C0A-4E48-9873-F91E85F643CE}" destId="{8910DF7C-CD53-4A88-A0E7-5229B3B3E216}" srcOrd="6" destOrd="0" parTransId="{3EC693BD-05EA-4B16-96F4-60E1142A5FB3}" sibTransId="{CEB8C0C1-BC4B-4E6D-A581-5CF3A17960C7}"/>
    <dgm:cxn modelId="{C74FDC9B-251B-8247-BB86-EA279D5BCD28}" type="presOf" srcId="{4D9BE307-3AA2-49B2-BAF6-38AB4011F90C}" destId="{DE224E01-0677-4DA0-8A7E-D2E2A76AA690}" srcOrd="0" destOrd="0" presId="urn:microsoft.com/office/officeart/2018/2/layout/IconCircleList"/>
    <dgm:cxn modelId="{5995BD9E-20EA-1948-906D-F94D38401508}" srcId="{A538AE47-1C0A-4E48-9873-F91E85F643CE}" destId="{B0D32C50-8347-2247-B3A0-68219048A4AA}" srcOrd="3" destOrd="0" parTransId="{9CB218CC-B588-DC4F-A733-6AB6D3F3BCA5}" sibTransId="{F79E2F37-E63C-7743-8078-298F889A92E3}"/>
    <dgm:cxn modelId="{64329FAE-FBC1-6E48-9900-AC25B017D310}" type="presOf" srcId="{8910DF7C-CD53-4A88-A0E7-5229B3B3E216}" destId="{0E3B732C-15AB-40AC-8732-BAD704B6F83D}" srcOrd="0" destOrd="0" presId="urn:microsoft.com/office/officeart/2018/2/layout/IconCircleList"/>
    <dgm:cxn modelId="{166AE3B1-512A-A04C-861E-E7524A34F040}" type="presOf" srcId="{B0D32C50-8347-2247-B3A0-68219048A4AA}" destId="{B1C9C44D-73CA-A94B-A5CF-12240325FFC7}" srcOrd="0" destOrd="0" presId="urn:microsoft.com/office/officeart/2018/2/layout/IconCircleList"/>
    <dgm:cxn modelId="{2E25EEB7-FC73-6642-90E5-735F464F2004}" type="presOf" srcId="{C899B490-1493-471E-BEB7-0D6B987539E5}" destId="{FED106E3-55E6-4CEB-AA5F-49E75D3BA43F}" srcOrd="0" destOrd="0" presId="urn:microsoft.com/office/officeart/2018/2/layout/IconCircleList"/>
    <dgm:cxn modelId="{438703BC-3AEA-9E49-898B-872769B8774F}" type="presOf" srcId="{3CDC4C96-86A6-4A55-AC4B-B9ADF24EBC1C}" destId="{267E60B0-05C0-4320-9D0E-FFCD91093562}" srcOrd="0" destOrd="0" presId="urn:microsoft.com/office/officeart/2018/2/layout/IconCircleList"/>
    <dgm:cxn modelId="{067373C1-F760-7941-B679-8A6BB6D3DAA8}" type="presOf" srcId="{737AEB0B-A660-421E-9440-5DE475CEB5AF}" destId="{C67E6002-DC06-4185-AD76-86C3C96B730F}" srcOrd="0" destOrd="0" presId="urn:microsoft.com/office/officeart/2018/2/layout/IconCircleList"/>
    <dgm:cxn modelId="{4E9554C6-23F2-8144-AC34-80342BF29099}" type="presOf" srcId="{CEB8C0C1-BC4B-4E6D-A581-5CF3A17960C7}" destId="{49C9B193-8442-4AEC-B93D-F74617848124}" srcOrd="0" destOrd="0" presId="urn:microsoft.com/office/officeart/2018/2/layout/IconCircleList"/>
    <dgm:cxn modelId="{F8B57CCA-F30C-4F15-9757-2C579F76FB7D}" type="presOf" srcId="{A538AE47-1C0A-4E48-9873-F91E85F643CE}" destId="{AC813BE9-411A-48B3-B0B5-3EAA17306849}" srcOrd="0" destOrd="0" presId="urn:microsoft.com/office/officeart/2018/2/layout/IconCircleList"/>
    <dgm:cxn modelId="{31D083DF-FB08-C643-ACFE-4316A49E8B9D}" type="presOf" srcId="{DF5CFBB5-9787-44CB-81DF-FAB13277E558}" destId="{B03A3B54-738A-453B-AB4F-B082D0A465E4}" srcOrd="0" destOrd="0" presId="urn:microsoft.com/office/officeart/2018/2/layout/IconCircleList"/>
    <dgm:cxn modelId="{46CBE5E7-D303-254F-B383-BF25D962B77E}" type="presOf" srcId="{10584947-C98F-4E02-8655-E5F5891B91F0}" destId="{F51F3FEB-2177-475E-9642-DBC8335C32B4}" srcOrd="0" destOrd="0" presId="urn:microsoft.com/office/officeart/2018/2/layout/IconCircleList"/>
    <dgm:cxn modelId="{DFDCD682-8192-CA40-A1F8-32417E9A6DE2}" type="presParOf" srcId="{AC813BE9-411A-48B3-B0B5-3EAA17306849}" destId="{E8AC2A3C-CAF0-4F3F-A76F-AB9067C07578}" srcOrd="0" destOrd="0" presId="urn:microsoft.com/office/officeart/2018/2/layout/IconCircleList"/>
    <dgm:cxn modelId="{BC42F16A-BA15-064D-85BE-F982D73A6FAD}" type="presParOf" srcId="{E8AC2A3C-CAF0-4F3F-A76F-AB9067C07578}" destId="{0AACF321-EBB3-456A-8478-D041893E1964}" srcOrd="0" destOrd="0" presId="urn:microsoft.com/office/officeart/2018/2/layout/IconCircleList"/>
    <dgm:cxn modelId="{66DAB7BB-1CD3-D448-A688-34DADBB5793C}" type="presParOf" srcId="{0AACF321-EBB3-456A-8478-D041893E1964}" destId="{3E1712BF-5761-49DF-B916-C30472578AB4}" srcOrd="0" destOrd="0" presId="urn:microsoft.com/office/officeart/2018/2/layout/IconCircleList"/>
    <dgm:cxn modelId="{942505C2-6FA6-5647-AF5A-77A15CF148A6}" type="presParOf" srcId="{0AACF321-EBB3-456A-8478-D041893E1964}" destId="{5BE4E594-3A11-4A09-AAAC-C2BBDEFE78EF}" srcOrd="1" destOrd="0" presId="urn:microsoft.com/office/officeart/2018/2/layout/IconCircleList"/>
    <dgm:cxn modelId="{5DDFA7A6-3AC1-2C44-9C4F-D657BC16CC27}" type="presParOf" srcId="{0AACF321-EBB3-456A-8478-D041893E1964}" destId="{9295C321-CC58-4A13-BE25-0BB9BB834A5F}" srcOrd="2" destOrd="0" presId="urn:microsoft.com/office/officeart/2018/2/layout/IconCircleList"/>
    <dgm:cxn modelId="{9683DD1B-D084-0740-8507-E2D2E28D09F2}" type="presParOf" srcId="{0AACF321-EBB3-456A-8478-D041893E1964}" destId="{FED106E3-55E6-4CEB-AA5F-49E75D3BA43F}" srcOrd="3" destOrd="0" presId="urn:microsoft.com/office/officeart/2018/2/layout/IconCircleList"/>
    <dgm:cxn modelId="{732FB8AF-E0BD-444F-B287-91871FD27D4F}" type="presParOf" srcId="{E8AC2A3C-CAF0-4F3F-A76F-AB9067C07578}" destId="{368F9FAC-2EBF-43A3-8E35-113BECFBBA15}" srcOrd="1" destOrd="0" presId="urn:microsoft.com/office/officeart/2018/2/layout/IconCircleList"/>
    <dgm:cxn modelId="{61918E27-4111-284A-A86B-446B1FEC5268}" type="presParOf" srcId="{E8AC2A3C-CAF0-4F3F-A76F-AB9067C07578}" destId="{57EEEA91-0FA1-41E2-AA33-8CC410F907F7}" srcOrd="2" destOrd="0" presId="urn:microsoft.com/office/officeart/2018/2/layout/IconCircleList"/>
    <dgm:cxn modelId="{0FA9C897-A02D-A74A-8DA8-3245C08B0AE6}" type="presParOf" srcId="{57EEEA91-0FA1-41E2-AA33-8CC410F907F7}" destId="{39A79989-C2BE-4AEA-B217-C29110888FAF}" srcOrd="0" destOrd="0" presId="urn:microsoft.com/office/officeart/2018/2/layout/IconCircleList"/>
    <dgm:cxn modelId="{245D2778-920F-7047-B89F-291374C8D74E}" type="presParOf" srcId="{57EEEA91-0FA1-41E2-AA33-8CC410F907F7}" destId="{09773C83-B340-40CF-B997-4C3504BF54F2}" srcOrd="1" destOrd="0" presId="urn:microsoft.com/office/officeart/2018/2/layout/IconCircleList"/>
    <dgm:cxn modelId="{98A82B21-BBFB-DA47-B720-A1EE19253852}" type="presParOf" srcId="{57EEEA91-0FA1-41E2-AA33-8CC410F907F7}" destId="{FEB6FD64-0103-4280-B873-AC90CD64191F}" srcOrd="2" destOrd="0" presId="urn:microsoft.com/office/officeart/2018/2/layout/IconCircleList"/>
    <dgm:cxn modelId="{842A5FE6-3A50-EC45-BC03-18AB7B7AA197}" type="presParOf" srcId="{57EEEA91-0FA1-41E2-AA33-8CC410F907F7}" destId="{267E60B0-05C0-4320-9D0E-FFCD91093562}" srcOrd="3" destOrd="0" presId="urn:microsoft.com/office/officeart/2018/2/layout/IconCircleList"/>
    <dgm:cxn modelId="{FFF2760F-E9CB-8A42-9E56-CD6A7342E32B}" type="presParOf" srcId="{E8AC2A3C-CAF0-4F3F-A76F-AB9067C07578}" destId="{F51F3FEB-2177-475E-9642-DBC8335C32B4}" srcOrd="3" destOrd="0" presId="urn:microsoft.com/office/officeart/2018/2/layout/IconCircleList"/>
    <dgm:cxn modelId="{D8C693B9-822D-1D4B-8ECB-60866B014F2D}" type="presParOf" srcId="{E8AC2A3C-CAF0-4F3F-A76F-AB9067C07578}" destId="{56A74912-B033-3D40-AB72-D29CED56A3B7}" srcOrd="4" destOrd="0" presId="urn:microsoft.com/office/officeart/2018/2/layout/IconCircleList"/>
    <dgm:cxn modelId="{8900F81F-57D4-A643-A483-97BD00E3FE97}" type="presParOf" srcId="{56A74912-B033-3D40-AB72-D29CED56A3B7}" destId="{34D8B4F6-8FB8-CA4B-9CC9-502B56F405B2}" srcOrd="0" destOrd="0" presId="urn:microsoft.com/office/officeart/2018/2/layout/IconCircleList"/>
    <dgm:cxn modelId="{9DBA86CE-35F5-2C4B-A80C-C100EDFAE8BE}" type="presParOf" srcId="{56A74912-B033-3D40-AB72-D29CED56A3B7}" destId="{E6AC25F8-C007-754C-9E6A-51E79307D59D}" srcOrd="1" destOrd="0" presId="urn:microsoft.com/office/officeart/2018/2/layout/IconCircleList"/>
    <dgm:cxn modelId="{09111047-11FA-BD40-A1ED-68AAF0BA121B}" type="presParOf" srcId="{56A74912-B033-3D40-AB72-D29CED56A3B7}" destId="{6F7C3E3A-D30F-B940-AA4C-877DD9358830}" srcOrd="2" destOrd="0" presId="urn:microsoft.com/office/officeart/2018/2/layout/IconCircleList"/>
    <dgm:cxn modelId="{9BA69B13-56B7-584C-BC64-F7139F0FDB6C}" type="presParOf" srcId="{56A74912-B033-3D40-AB72-D29CED56A3B7}" destId="{CF9ED8E2-2951-0A43-8CBC-A6ADB75A0438}" srcOrd="3" destOrd="0" presId="urn:microsoft.com/office/officeart/2018/2/layout/IconCircleList"/>
    <dgm:cxn modelId="{BC379EF6-89A3-BD4D-BE6F-2A71C5098477}" type="presParOf" srcId="{E8AC2A3C-CAF0-4F3F-A76F-AB9067C07578}" destId="{103B85B3-8B28-D74E-BC93-86C6E54127A2}" srcOrd="5" destOrd="0" presId="urn:microsoft.com/office/officeart/2018/2/layout/IconCircleList"/>
    <dgm:cxn modelId="{26D190F2-BEC9-204E-B2AA-EB5FA99A7416}" type="presParOf" srcId="{E8AC2A3C-CAF0-4F3F-A76F-AB9067C07578}" destId="{897D56A0-565E-B247-9CE4-8DFA7ED4AF6F}" srcOrd="6" destOrd="0" presId="urn:microsoft.com/office/officeart/2018/2/layout/IconCircleList"/>
    <dgm:cxn modelId="{D1867CBB-1FE4-1F48-9393-539FAAD5E5FD}" type="presParOf" srcId="{897D56A0-565E-B247-9CE4-8DFA7ED4AF6F}" destId="{85FE400D-F508-304F-BEA5-04F39FA6D4FE}" srcOrd="0" destOrd="0" presId="urn:microsoft.com/office/officeart/2018/2/layout/IconCircleList"/>
    <dgm:cxn modelId="{CB031C2B-EA48-B444-9E77-1013BB17AEAF}" type="presParOf" srcId="{897D56A0-565E-B247-9CE4-8DFA7ED4AF6F}" destId="{CE99FAAD-43C3-1148-B0F8-F9067CF48251}" srcOrd="1" destOrd="0" presId="urn:microsoft.com/office/officeart/2018/2/layout/IconCircleList"/>
    <dgm:cxn modelId="{EFBC63D0-90F2-D94E-8421-05803C0E6B12}" type="presParOf" srcId="{897D56A0-565E-B247-9CE4-8DFA7ED4AF6F}" destId="{8E267191-29B4-F040-AAFD-2EFF41D67C79}" srcOrd="2" destOrd="0" presId="urn:microsoft.com/office/officeart/2018/2/layout/IconCircleList"/>
    <dgm:cxn modelId="{5C14DB44-F547-1F43-97CD-06CCF0012542}" type="presParOf" srcId="{897D56A0-565E-B247-9CE4-8DFA7ED4AF6F}" destId="{B1C9C44D-73CA-A94B-A5CF-12240325FFC7}" srcOrd="3" destOrd="0" presId="urn:microsoft.com/office/officeart/2018/2/layout/IconCircleList"/>
    <dgm:cxn modelId="{8A29B3B2-62B0-8A4E-9981-AA474A39D001}" type="presParOf" srcId="{E8AC2A3C-CAF0-4F3F-A76F-AB9067C07578}" destId="{BC9AF5A8-A06A-4849-84F7-50DBB6015D9E}" srcOrd="7" destOrd="0" presId="urn:microsoft.com/office/officeart/2018/2/layout/IconCircleList"/>
    <dgm:cxn modelId="{A266C1D7-8C62-CA47-9044-A2CDD0ECB12B}" type="presParOf" srcId="{E8AC2A3C-CAF0-4F3F-A76F-AB9067C07578}" destId="{DDE0213A-0768-4CEA-AEC3-DF0A6A48A911}" srcOrd="8" destOrd="0" presId="urn:microsoft.com/office/officeart/2018/2/layout/IconCircleList"/>
    <dgm:cxn modelId="{B73760A6-DCDF-2D45-ACF0-A809DDA11AFA}" type="presParOf" srcId="{DDE0213A-0768-4CEA-AEC3-DF0A6A48A911}" destId="{4761DA67-1DEC-4CED-8E77-FFE960BFC470}" srcOrd="0" destOrd="0" presId="urn:microsoft.com/office/officeart/2018/2/layout/IconCircleList"/>
    <dgm:cxn modelId="{A00A9F3F-E70D-5C40-B7AE-E1F12ADDB6D9}" type="presParOf" srcId="{DDE0213A-0768-4CEA-AEC3-DF0A6A48A911}" destId="{16B24FC8-180F-42BF-AD23-5F7FD6F354DF}" srcOrd="1" destOrd="0" presId="urn:microsoft.com/office/officeart/2018/2/layout/IconCircleList"/>
    <dgm:cxn modelId="{C5A9A4B6-115D-FC46-AE26-ADF26E011F5E}" type="presParOf" srcId="{DDE0213A-0768-4CEA-AEC3-DF0A6A48A911}" destId="{A239CEF0-E42B-4666-A97B-BB884F881369}" srcOrd="2" destOrd="0" presId="urn:microsoft.com/office/officeart/2018/2/layout/IconCircleList"/>
    <dgm:cxn modelId="{C39B285C-6F51-F640-AF8A-0DC100452B4A}" type="presParOf" srcId="{DDE0213A-0768-4CEA-AEC3-DF0A6A48A911}" destId="{3AE0D3A8-9F1B-4741-9F28-8765E0D69280}" srcOrd="3" destOrd="0" presId="urn:microsoft.com/office/officeart/2018/2/layout/IconCircleList"/>
    <dgm:cxn modelId="{46B79B85-FA09-B34B-B391-94A00AC2C083}" type="presParOf" srcId="{E8AC2A3C-CAF0-4F3F-A76F-AB9067C07578}" destId="{B03A3B54-738A-453B-AB4F-B082D0A465E4}" srcOrd="9" destOrd="0" presId="urn:microsoft.com/office/officeart/2018/2/layout/IconCircleList"/>
    <dgm:cxn modelId="{23E90EE0-A3F0-ED40-BDBD-5BB175657380}" type="presParOf" srcId="{E8AC2A3C-CAF0-4F3F-A76F-AB9067C07578}" destId="{DE9CB1C8-6B30-49A6-ABBE-DD3EA004A16D}" srcOrd="10" destOrd="0" presId="urn:microsoft.com/office/officeart/2018/2/layout/IconCircleList"/>
    <dgm:cxn modelId="{1C692767-4026-B54B-8140-298F6D655F93}" type="presParOf" srcId="{DE9CB1C8-6B30-49A6-ABBE-DD3EA004A16D}" destId="{F42ECD1A-DDB2-4D26-B34C-948D303DAB4B}" srcOrd="0" destOrd="0" presId="urn:microsoft.com/office/officeart/2018/2/layout/IconCircleList"/>
    <dgm:cxn modelId="{9C946270-2C44-1B4E-AE04-95738AD4B59C}" type="presParOf" srcId="{DE9CB1C8-6B30-49A6-ABBE-DD3EA004A16D}" destId="{7FB889D6-2ABA-4B28-8230-D5C526AB14DF}" srcOrd="1" destOrd="0" presId="urn:microsoft.com/office/officeart/2018/2/layout/IconCircleList"/>
    <dgm:cxn modelId="{84CE2DD5-00C6-844A-A9B9-CFCD134F9CF9}" type="presParOf" srcId="{DE9CB1C8-6B30-49A6-ABBE-DD3EA004A16D}" destId="{1FA17799-2306-4B44-9C29-F93410C765A6}" srcOrd="2" destOrd="0" presId="urn:microsoft.com/office/officeart/2018/2/layout/IconCircleList"/>
    <dgm:cxn modelId="{70ED7D4E-AD9F-5F4F-9CDE-F5FEDCD7154E}" type="presParOf" srcId="{DE9CB1C8-6B30-49A6-ABBE-DD3EA004A16D}" destId="{DE224E01-0677-4DA0-8A7E-D2E2A76AA690}" srcOrd="3" destOrd="0" presId="urn:microsoft.com/office/officeart/2018/2/layout/IconCircleList"/>
    <dgm:cxn modelId="{B20EC84E-868B-4F42-BCA9-C03DFE04456B}" type="presParOf" srcId="{E8AC2A3C-CAF0-4F3F-A76F-AB9067C07578}" destId="{C67E6002-DC06-4185-AD76-86C3C96B730F}" srcOrd="11" destOrd="0" presId="urn:microsoft.com/office/officeart/2018/2/layout/IconCircleList"/>
    <dgm:cxn modelId="{6111A2EA-FF74-8A48-BBE0-A0B4A9998283}" type="presParOf" srcId="{E8AC2A3C-CAF0-4F3F-A76F-AB9067C07578}" destId="{BDEEFC54-73A5-4A84-A99D-45A57C8EBF7C}" srcOrd="12" destOrd="0" presId="urn:microsoft.com/office/officeart/2018/2/layout/IconCircleList"/>
    <dgm:cxn modelId="{B03895E3-4EAE-FC47-A94F-93594138B42A}" type="presParOf" srcId="{BDEEFC54-73A5-4A84-A99D-45A57C8EBF7C}" destId="{BEB5C4FF-4E47-46C4-A1E1-57E7644624C4}" srcOrd="0" destOrd="0" presId="urn:microsoft.com/office/officeart/2018/2/layout/IconCircleList"/>
    <dgm:cxn modelId="{ABE0AE87-385C-4B4B-A868-0A71AC580079}" type="presParOf" srcId="{BDEEFC54-73A5-4A84-A99D-45A57C8EBF7C}" destId="{910357B5-CC08-4A99-B24A-0DC88E55672C}" srcOrd="1" destOrd="0" presId="urn:microsoft.com/office/officeart/2018/2/layout/IconCircleList"/>
    <dgm:cxn modelId="{00C7DA6A-0E26-A641-BE71-1E1EE125DC54}" type="presParOf" srcId="{BDEEFC54-73A5-4A84-A99D-45A57C8EBF7C}" destId="{5607D9FC-0A90-499A-861E-4E7D669508F2}" srcOrd="2" destOrd="0" presId="urn:microsoft.com/office/officeart/2018/2/layout/IconCircleList"/>
    <dgm:cxn modelId="{424B2943-81AC-A54A-A36F-E0318CC126B0}" type="presParOf" srcId="{BDEEFC54-73A5-4A84-A99D-45A57C8EBF7C}" destId="{0E3B732C-15AB-40AC-8732-BAD704B6F83D}" srcOrd="3" destOrd="0" presId="urn:microsoft.com/office/officeart/2018/2/layout/IconCircleList"/>
    <dgm:cxn modelId="{B7681322-BFF5-DA4F-A46A-EC491BEC4A50}" type="presParOf" srcId="{E8AC2A3C-CAF0-4F3F-A76F-AB9067C07578}" destId="{49C9B193-8442-4AEC-B93D-F74617848124}" srcOrd="13" destOrd="0" presId="urn:microsoft.com/office/officeart/2018/2/layout/IconCircleList"/>
    <dgm:cxn modelId="{DBD8F486-A523-7644-B3F6-B4F387FCF28B}" type="presParOf" srcId="{E8AC2A3C-CAF0-4F3F-A76F-AB9067C07578}" destId="{AFA0AF53-1D82-4376-9866-FBCDB10894A7}" srcOrd="14" destOrd="0" presId="urn:microsoft.com/office/officeart/2018/2/layout/IconCircleList"/>
    <dgm:cxn modelId="{D3B86ED6-21C1-4A40-A209-7B035E6E8039}" type="presParOf" srcId="{AFA0AF53-1D82-4376-9866-FBCDB10894A7}" destId="{351C367C-4A28-4057-809A-54A09DE1C3DF}" srcOrd="0" destOrd="0" presId="urn:microsoft.com/office/officeart/2018/2/layout/IconCircleList"/>
    <dgm:cxn modelId="{98C8BD67-9E75-CE4C-A65E-577B709124CA}" type="presParOf" srcId="{AFA0AF53-1D82-4376-9866-FBCDB10894A7}" destId="{4879AEC5-5B6F-4BE3-A601-84A8D4E60159}" srcOrd="1" destOrd="0" presId="urn:microsoft.com/office/officeart/2018/2/layout/IconCircleList"/>
    <dgm:cxn modelId="{C3FC3AF3-90ED-504A-B4F6-781C552B2442}" type="presParOf" srcId="{AFA0AF53-1D82-4376-9866-FBCDB10894A7}" destId="{3A38319C-7F80-497B-9734-9FE9FE41311B}" srcOrd="2" destOrd="0" presId="urn:microsoft.com/office/officeart/2018/2/layout/IconCircleList"/>
    <dgm:cxn modelId="{B7DA11DC-AAAC-E04D-9CEF-DF2D33D63DB6}" type="presParOf" srcId="{AFA0AF53-1D82-4376-9866-FBCDB10894A7}" destId="{C69E1EBD-5473-437D-902D-C1B10AE8B577}" srcOrd="3" destOrd="0" presId="urn:microsoft.com/office/officeart/2018/2/layout/IconCircleList"/>
    <dgm:cxn modelId="{EF558242-3A34-D94F-90C6-6732D1D66E1A}" type="presParOf" srcId="{E8AC2A3C-CAF0-4F3F-A76F-AB9067C07578}" destId="{1360E962-E64D-8E41-B4F0-76988882F455}" srcOrd="15" destOrd="0" presId="urn:microsoft.com/office/officeart/2018/2/layout/IconCircleList"/>
    <dgm:cxn modelId="{7A2915D8-E3A4-874A-A33F-7CF76DD123A3}" type="presParOf" srcId="{E8AC2A3C-CAF0-4F3F-A76F-AB9067C07578}" destId="{489A20F8-92F3-4EF8-B063-CCF9B7B0B34B}" srcOrd="16" destOrd="0" presId="urn:microsoft.com/office/officeart/2018/2/layout/IconCircleList"/>
    <dgm:cxn modelId="{FBFF990A-C751-1848-9FA6-55FD9F7711B4}" type="presParOf" srcId="{489A20F8-92F3-4EF8-B063-CCF9B7B0B34B}" destId="{7CB4AE71-A2C7-40FD-B0D1-F2DD696A2E69}" srcOrd="0" destOrd="0" presId="urn:microsoft.com/office/officeart/2018/2/layout/IconCircleList"/>
    <dgm:cxn modelId="{7A57B47E-C8D9-D44D-8EB5-EF673575488E}" type="presParOf" srcId="{489A20F8-92F3-4EF8-B063-CCF9B7B0B34B}" destId="{29D10843-93CC-4A0C-A7B3-C6D050D447B6}" srcOrd="1" destOrd="0" presId="urn:microsoft.com/office/officeart/2018/2/layout/IconCircleList"/>
    <dgm:cxn modelId="{15003BB5-69C8-4B42-A66F-1B2BE28F7CCF}" type="presParOf" srcId="{489A20F8-92F3-4EF8-B063-CCF9B7B0B34B}" destId="{B3BAF81E-FC84-4536-96D7-E92037268B03}" srcOrd="2" destOrd="0" presId="urn:microsoft.com/office/officeart/2018/2/layout/IconCircleList"/>
    <dgm:cxn modelId="{388D6D1F-2CDA-B64C-8FC2-92DD53BF1D3C}" type="presParOf" srcId="{489A20F8-92F3-4EF8-B063-CCF9B7B0B34B}" destId="{1A25E9CA-7303-45E5-BDD5-974E9F49D781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DEF0F9-A9EE-464C-B6C8-AB45C1C0C831}" type="doc">
      <dgm:prSet loTypeId="urn:microsoft.com/office/officeart/2005/8/layout/process1" loCatId="" qsTypeId="urn:microsoft.com/office/officeart/2005/8/quickstyle/simple1" qsCatId="simple" csTypeId="urn:microsoft.com/office/officeart/2005/8/colors/colorful4" csCatId="colorful" phldr="1"/>
      <dgm:spPr/>
    </dgm:pt>
    <dgm:pt modelId="{85BB8259-866F-D446-B012-80932E4E821F}">
      <dgm:prSet phldrT="[Text]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Contributors submit package changes</a:t>
          </a:r>
        </a:p>
      </dgm:t>
    </dgm:pt>
    <dgm:pt modelId="{2F040C05-ED23-D248-A639-386FB1C03480}" type="parTrans" cxnId="{5E6ADB8D-77FD-0240-A078-B6AB3B8040C0}">
      <dgm:prSet/>
      <dgm:spPr/>
      <dgm:t>
        <a:bodyPr/>
        <a:lstStyle/>
        <a:p>
          <a:endParaRPr lang="en-US"/>
        </a:p>
      </dgm:t>
    </dgm:pt>
    <dgm:pt modelId="{8876C176-7B8A-EC44-A3D3-72889FDF032F}" type="sibTrans" cxnId="{5E6ADB8D-77FD-0240-A078-B6AB3B8040C0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104081D2-3D7B-5947-A706-9CB01E34E1BD}">
      <dgm:prSet phldrT="[Text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Maintainers review PRs</a:t>
          </a:r>
        </a:p>
      </dgm:t>
    </dgm:pt>
    <dgm:pt modelId="{60CE354F-D73C-F345-B302-480BC00244BE}" type="parTrans" cxnId="{BF400816-7123-FD4B-A0D2-C02C99239965}">
      <dgm:prSet/>
      <dgm:spPr/>
      <dgm:t>
        <a:bodyPr/>
        <a:lstStyle/>
        <a:p>
          <a:endParaRPr lang="en-US"/>
        </a:p>
      </dgm:t>
    </dgm:pt>
    <dgm:pt modelId="{F533590A-45F2-834F-95F5-DB26B40A5EDE}" type="sibTrans" cxnId="{BF400816-7123-FD4B-A0D2-C02C99239965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0A7990AE-5AF4-EE4A-ABD0-6928AF3F717C}">
      <dgm:prSet phldrT="[Text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Rebuild and Sign</a:t>
          </a:r>
        </a:p>
      </dgm:t>
    </dgm:pt>
    <dgm:pt modelId="{3545E1A9-FCC2-6F4E-95C6-3E328F082B11}" type="parTrans" cxnId="{F958C68C-FF83-464B-805E-0A58EF4D3484}">
      <dgm:prSet/>
      <dgm:spPr/>
      <dgm:t>
        <a:bodyPr/>
        <a:lstStyle/>
        <a:p>
          <a:endParaRPr lang="en-US"/>
        </a:p>
      </dgm:t>
    </dgm:pt>
    <dgm:pt modelId="{79BEE3A3-8FC3-AF4C-BD47-9E340FA52A3E}" type="sibTrans" cxnId="{F958C68C-FF83-464B-805E-0A58EF4D3484}">
      <dgm:prSet/>
      <dgm:spPr/>
      <dgm:t>
        <a:bodyPr/>
        <a:lstStyle/>
        <a:p>
          <a:endParaRPr lang="en-US"/>
        </a:p>
      </dgm:t>
    </dgm:pt>
    <dgm:pt modelId="{986D6BB9-8F76-E642-90FC-1C3CE49C896A}">
      <dgm:prSet phldrT="[Text]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Iterate on builds in PR</a:t>
          </a:r>
        </a:p>
      </dgm:t>
    </dgm:pt>
    <dgm:pt modelId="{0B73FC36-090E-5444-8ED9-D4C5F331F3A6}" type="parTrans" cxnId="{E3A5FA35-4BBF-3D43-B9D4-AA4D366B9DD9}">
      <dgm:prSet/>
      <dgm:spPr/>
      <dgm:t>
        <a:bodyPr/>
        <a:lstStyle/>
        <a:p>
          <a:endParaRPr lang="en-US"/>
        </a:p>
      </dgm:t>
    </dgm:pt>
    <dgm:pt modelId="{422A42C9-37E7-0547-916F-6343DD8591C6}" type="sibTrans" cxnId="{E3A5FA35-4BBF-3D43-B9D4-AA4D366B9DD9}">
      <dgm:prSet/>
      <dgm:spPr/>
      <dgm:t>
        <a:bodyPr/>
        <a:lstStyle/>
        <a:p>
          <a:endParaRPr lang="en-US"/>
        </a:p>
      </dgm:t>
    </dgm:pt>
    <dgm:pt modelId="{5C1A1F59-779C-8843-AF0F-70537296AA3B}">
      <dgm:prSet phldrT="[Text]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Caches prevent unnecessary rebuilds</a:t>
          </a:r>
        </a:p>
      </dgm:t>
    </dgm:pt>
    <dgm:pt modelId="{955346F8-28EA-104B-AA71-60E390D68735}" type="parTrans" cxnId="{762737A5-6BFC-D14B-BC29-0E3909492154}">
      <dgm:prSet/>
      <dgm:spPr/>
      <dgm:t>
        <a:bodyPr/>
        <a:lstStyle/>
        <a:p>
          <a:endParaRPr lang="en-US"/>
        </a:p>
      </dgm:t>
    </dgm:pt>
    <dgm:pt modelId="{407B0A68-3BC8-D94F-BD7C-3B57434DAF5A}" type="sibTrans" cxnId="{762737A5-6BFC-D14B-BC29-0E3909492154}">
      <dgm:prSet/>
      <dgm:spPr/>
      <dgm:t>
        <a:bodyPr/>
        <a:lstStyle/>
        <a:p>
          <a:endParaRPr lang="en-US"/>
        </a:p>
      </dgm:t>
    </dgm:pt>
    <dgm:pt modelId="{03A9DD14-EEAA-CA47-B5F0-512F2CFBA296}">
      <dgm:prSet phldrT="[Text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Verify PR build succeeded</a:t>
          </a:r>
          <a:endParaRPr lang="en-US" dirty="0">
            <a:solidFill>
              <a:schemeClr val="tx1"/>
            </a:solidFill>
          </a:endParaRPr>
        </a:p>
      </dgm:t>
    </dgm:pt>
    <dgm:pt modelId="{2E3E0E6B-62D6-6446-9FAA-DBC5BB479116}" type="parTrans" cxnId="{44D1C201-B435-9D4B-A2D9-5566CE7B31ED}">
      <dgm:prSet/>
      <dgm:spPr/>
      <dgm:t>
        <a:bodyPr/>
        <a:lstStyle/>
        <a:p>
          <a:endParaRPr lang="en-US"/>
        </a:p>
      </dgm:t>
    </dgm:pt>
    <dgm:pt modelId="{15005164-C8D5-584C-9AE2-4DF688DA4B20}" type="sibTrans" cxnId="{44D1C201-B435-9D4B-A2D9-5566CE7B31ED}">
      <dgm:prSet/>
      <dgm:spPr/>
      <dgm:t>
        <a:bodyPr/>
        <a:lstStyle/>
        <a:p>
          <a:endParaRPr lang="en-US"/>
        </a:p>
      </dgm:t>
    </dgm:pt>
    <dgm:pt modelId="{01A934EE-B38A-AB44-ABF8-6F09E6637C3D}">
      <dgm:prSet phldrT="[Text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Review package code</a:t>
          </a:r>
        </a:p>
      </dgm:t>
    </dgm:pt>
    <dgm:pt modelId="{7615D99C-C8CF-3A46-88BE-25FD33197E69}" type="sibTrans" cxnId="{191B4581-2525-DA45-818B-91F55ECCAB85}">
      <dgm:prSet/>
      <dgm:spPr/>
      <dgm:t>
        <a:bodyPr/>
        <a:lstStyle/>
        <a:p>
          <a:endParaRPr lang="en-US"/>
        </a:p>
      </dgm:t>
    </dgm:pt>
    <dgm:pt modelId="{456A948F-3F03-1F4E-9E77-BFA7C53FF6CA}" type="parTrans" cxnId="{191B4581-2525-DA45-818B-91F55ECCAB85}">
      <dgm:prSet/>
      <dgm:spPr/>
      <dgm:t>
        <a:bodyPr/>
        <a:lstStyle/>
        <a:p>
          <a:endParaRPr lang="en-US"/>
        </a:p>
      </dgm:t>
    </dgm:pt>
    <dgm:pt modelId="{8DA8E6F7-FFE6-B443-B7CA-4C3EE0124DD2}">
      <dgm:prSet phldrT="[Text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Protected signing runners</a:t>
          </a:r>
        </a:p>
      </dgm:t>
    </dgm:pt>
    <dgm:pt modelId="{B6818805-D39B-CD4D-891B-DBCD1B23379F}" type="parTrans" cxnId="{12799EDF-8649-3D4B-936F-1DE8C84EE99A}">
      <dgm:prSet/>
      <dgm:spPr/>
      <dgm:t>
        <a:bodyPr/>
        <a:lstStyle/>
        <a:p>
          <a:endParaRPr lang="en-US"/>
        </a:p>
      </dgm:t>
    </dgm:pt>
    <dgm:pt modelId="{E4B2C82C-6E31-EE42-ABBE-71580C4F94C1}" type="sibTrans" cxnId="{12799EDF-8649-3D4B-936F-1DE8C84EE99A}">
      <dgm:prSet/>
      <dgm:spPr/>
      <dgm:t>
        <a:bodyPr/>
        <a:lstStyle/>
        <a:p>
          <a:endParaRPr lang="en-US"/>
        </a:p>
      </dgm:t>
    </dgm:pt>
    <dgm:pt modelId="{C12BC96F-3A75-174E-B091-7AB3E84C21C4}">
      <dgm:prSet phldrT="[Text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Ephemeral keys</a:t>
          </a:r>
        </a:p>
      </dgm:t>
    </dgm:pt>
    <dgm:pt modelId="{8543EF76-EE63-7F4F-AB69-C77DD2E5E520}" type="parTrans" cxnId="{5E6AA0FF-E56E-0044-B8DB-EACF93827CE1}">
      <dgm:prSet/>
      <dgm:spPr/>
      <dgm:t>
        <a:bodyPr/>
        <a:lstStyle/>
        <a:p>
          <a:endParaRPr lang="en-US"/>
        </a:p>
      </dgm:t>
    </dgm:pt>
    <dgm:pt modelId="{3DADBC03-C354-5248-8849-0F669CAC2860}" type="sibTrans" cxnId="{5E6AA0FF-E56E-0044-B8DB-EACF93827CE1}">
      <dgm:prSet/>
      <dgm:spPr/>
      <dgm:t>
        <a:bodyPr/>
        <a:lstStyle/>
        <a:p>
          <a:endParaRPr lang="en-US"/>
        </a:p>
      </dgm:t>
    </dgm:pt>
    <dgm:pt modelId="{6010050E-C7AE-D14F-813C-FEDD9F82F809}">
      <dgm:prSet phldrT="[Text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Merge to develop</a:t>
          </a:r>
        </a:p>
      </dgm:t>
    </dgm:pt>
    <dgm:pt modelId="{C5DFFC06-B72F-3D42-BE86-C99E2CD8D35F}" type="parTrans" cxnId="{46556B84-AEDB-FA40-80DF-702C73B4ED17}">
      <dgm:prSet/>
      <dgm:spPr/>
      <dgm:t>
        <a:bodyPr/>
        <a:lstStyle/>
        <a:p>
          <a:endParaRPr lang="en-US"/>
        </a:p>
      </dgm:t>
    </dgm:pt>
    <dgm:pt modelId="{6E625D78-F314-C645-9593-CAF2C1519FF0}" type="sibTrans" cxnId="{46556B84-AEDB-FA40-80DF-702C73B4ED17}">
      <dgm:prSet/>
      <dgm:spPr/>
      <dgm:t>
        <a:bodyPr/>
        <a:lstStyle/>
        <a:p>
          <a:endParaRPr lang="en-US"/>
        </a:p>
      </dgm:t>
    </dgm:pt>
    <dgm:pt modelId="{7480A7E3-8FCB-AA41-BC35-2BE1C45D939B}">
      <dgm:prSet phldrT="[Text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Published binaries built ONLY from approved code</a:t>
          </a:r>
        </a:p>
      </dgm:t>
    </dgm:pt>
    <dgm:pt modelId="{9D1711C3-DC22-2D46-BDB7-D25D64F02C35}" type="sibTrans" cxnId="{7BD62CDB-2E74-4249-9318-088CB32EE6CF}">
      <dgm:prSet/>
      <dgm:spPr/>
      <dgm:t>
        <a:bodyPr/>
        <a:lstStyle/>
        <a:p>
          <a:endParaRPr lang="en-US"/>
        </a:p>
      </dgm:t>
    </dgm:pt>
    <dgm:pt modelId="{4ACD9395-1F97-F64D-9C64-DDE9F9F40574}" type="parTrans" cxnId="{7BD62CDB-2E74-4249-9318-088CB32EE6CF}">
      <dgm:prSet/>
      <dgm:spPr/>
      <dgm:t>
        <a:bodyPr/>
        <a:lstStyle/>
        <a:p>
          <a:endParaRPr lang="en-US"/>
        </a:p>
      </dgm:t>
    </dgm:pt>
    <dgm:pt modelId="{6E91F027-6005-4643-9763-B4D4C0E031DF}" type="pres">
      <dgm:prSet presAssocID="{DADEF0F9-A9EE-464C-B6C8-AB45C1C0C831}" presName="Name0" presStyleCnt="0">
        <dgm:presLayoutVars>
          <dgm:dir/>
          <dgm:resizeHandles val="exact"/>
        </dgm:presLayoutVars>
      </dgm:prSet>
      <dgm:spPr/>
    </dgm:pt>
    <dgm:pt modelId="{3683F314-E273-9745-A9F2-12999BF5FE0A}" type="pres">
      <dgm:prSet presAssocID="{85BB8259-866F-D446-B012-80932E4E821F}" presName="node" presStyleLbl="node1" presStyleIdx="0" presStyleCnt="3">
        <dgm:presLayoutVars>
          <dgm:bulletEnabled val="1"/>
        </dgm:presLayoutVars>
      </dgm:prSet>
      <dgm:spPr/>
    </dgm:pt>
    <dgm:pt modelId="{A8ABA239-2905-5B4C-915D-D4139733068F}" type="pres">
      <dgm:prSet presAssocID="{8876C176-7B8A-EC44-A3D3-72889FDF032F}" presName="sibTrans" presStyleLbl="sibTrans2D1" presStyleIdx="0" presStyleCnt="2"/>
      <dgm:spPr/>
    </dgm:pt>
    <dgm:pt modelId="{11893DF0-E0AA-6D45-BD4B-30FC560BC6F4}" type="pres">
      <dgm:prSet presAssocID="{8876C176-7B8A-EC44-A3D3-72889FDF032F}" presName="connectorText" presStyleLbl="sibTrans2D1" presStyleIdx="0" presStyleCnt="2"/>
      <dgm:spPr/>
    </dgm:pt>
    <dgm:pt modelId="{1A87CDE5-367E-164B-B32D-6239CE5C91E3}" type="pres">
      <dgm:prSet presAssocID="{104081D2-3D7B-5947-A706-9CB01E34E1BD}" presName="node" presStyleLbl="node1" presStyleIdx="1" presStyleCnt="3" custScaleX="111896">
        <dgm:presLayoutVars>
          <dgm:bulletEnabled val="1"/>
        </dgm:presLayoutVars>
      </dgm:prSet>
      <dgm:spPr/>
    </dgm:pt>
    <dgm:pt modelId="{88E6E583-07A9-D949-9E8A-965E8E97382D}" type="pres">
      <dgm:prSet presAssocID="{F533590A-45F2-834F-95F5-DB26B40A5EDE}" presName="sibTrans" presStyleLbl="sibTrans2D1" presStyleIdx="1" presStyleCnt="2"/>
      <dgm:spPr/>
    </dgm:pt>
    <dgm:pt modelId="{1A6F41CE-733D-3142-A842-4CCD453321C1}" type="pres">
      <dgm:prSet presAssocID="{F533590A-45F2-834F-95F5-DB26B40A5EDE}" presName="connectorText" presStyleLbl="sibTrans2D1" presStyleIdx="1" presStyleCnt="2"/>
      <dgm:spPr/>
    </dgm:pt>
    <dgm:pt modelId="{CE49BF55-B3CF-4046-93A4-9EB1CC7B20ED}" type="pres">
      <dgm:prSet presAssocID="{0A7990AE-5AF4-EE4A-ABD0-6928AF3F717C}" presName="node" presStyleLbl="node1" presStyleIdx="2" presStyleCnt="3">
        <dgm:presLayoutVars>
          <dgm:bulletEnabled val="1"/>
        </dgm:presLayoutVars>
      </dgm:prSet>
      <dgm:spPr/>
    </dgm:pt>
  </dgm:ptLst>
  <dgm:cxnLst>
    <dgm:cxn modelId="{871C5701-34F4-854B-8BC2-17A35BD64190}" type="presOf" srcId="{DADEF0F9-A9EE-464C-B6C8-AB45C1C0C831}" destId="{6E91F027-6005-4643-9763-B4D4C0E031DF}" srcOrd="0" destOrd="0" presId="urn:microsoft.com/office/officeart/2005/8/layout/process1"/>
    <dgm:cxn modelId="{44D1C201-B435-9D4B-A2D9-5566CE7B31ED}" srcId="{104081D2-3D7B-5947-A706-9CB01E34E1BD}" destId="{03A9DD14-EEAA-CA47-B5F0-512F2CFBA296}" srcOrd="0" destOrd="0" parTransId="{2E3E0E6B-62D6-6446-9FAA-DBC5BB479116}" sibTransId="{15005164-C8D5-584C-9AE2-4DF688DA4B20}"/>
    <dgm:cxn modelId="{BF400816-7123-FD4B-A0D2-C02C99239965}" srcId="{DADEF0F9-A9EE-464C-B6C8-AB45C1C0C831}" destId="{104081D2-3D7B-5947-A706-9CB01E34E1BD}" srcOrd="1" destOrd="0" parTransId="{60CE354F-D73C-F345-B302-480BC00244BE}" sibTransId="{F533590A-45F2-834F-95F5-DB26B40A5EDE}"/>
    <dgm:cxn modelId="{61D91519-B01B-CD48-98F3-64852FB5320F}" type="presOf" srcId="{F533590A-45F2-834F-95F5-DB26B40A5EDE}" destId="{1A6F41CE-733D-3142-A842-4CCD453321C1}" srcOrd="1" destOrd="0" presId="urn:microsoft.com/office/officeart/2005/8/layout/process1"/>
    <dgm:cxn modelId="{5A91971C-8DB8-1D4F-B54C-1EC7C4D2B2F6}" type="presOf" srcId="{8DA8E6F7-FFE6-B443-B7CA-4C3EE0124DD2}" destId="{CE49BF55-B3CF-4046-93A4-9EB1CC7B20ED}" srcOrd="0" destOrd="2" presId="urn:microsoft.com/office/officeart/2005/8/layout/process1"/>
    <dgm:cxn modelId="{2FF15321-5725-774F-B8F3-71110DE26039}" type="presOf" srcId="{7480A7E3-8FCB-AA41-BC35-2BE1C45D939B}" destId="{CE49BF55-B3CF-4046-93A4-9EB1CC7B20ED}" srcOrd="0" destOrd="1" presId="urn:microsoft.com/office/officeart/2005/8/layout/process1"/>
    <dgm:cxn modelId="{0764F026-C010-4747-9DCC-1E232E1FE2DE}" type="presOf" srcId="{5C1A1F59-779C-8843-AF0F-70537296AA3B}" destId="{3683F314-E273-9745-A9F2-12999BF5FE0A}" srcOrd="0" destOrd="2" presId="urn:microsoft.com/office/officeart/2005/8/layout/process1"/>
    <dgm:cxn modelId="{AC494A2E-ECEB-AB4F-A810-1D0E7DC5DBAC}" type="presOf" srcId="{6010050E-C7AE-D14F-813C-FEDD9F82F809}" destId="{1A87CDE5-367E-164B-B32D-6239CE5C91E3}" srcOrd="0" destOrd="3" presId="urn:microsoft.com/office/officeart/2005/8/layout/process1"/>
    <dgm:cxn modelId="{E3A5FA35-4BBF-3D43-B9D4-AA4D366B9DD9}" srcId="{85BB8259-866F-D446-B012-80932E4E821F}" destId="{986D6BB9-8F76-E642-90FC-1C3CE49C896A}" srcOrd="0" destOrd="0" parTransId="{0B73FC36-090E-5444-8ED9-D4C5F331F3A6}" sibTransId="{422A42C9-37E7-0547-916F-6343DD8591C6}"/>
    <dgm:cxn modelId="{E26A8040-27AC-4148-85F7-91E4A6330F2E}" type="presOf" srcId="{F533590A-45F2-834F-95F5-DB26B40A5EDE}" destId="{88E6E583-07A9-D949-9E8A-965E8E97382D}" srcOrd="0" destOrd="0" presId="urn:microsoft.com/office/officeart/2005/8/layout/process1"/>
    <dgm:cxn modelId="{127F9057-9B83-1A43-9143-26DC53D925CE}" type="presOf" srcId="{8876C176-7B8A-EC44-A3D3-72889FDF032F}" destId="{A8ABA239-2905-5B4C-915D-D4139733068F}" srcOrd="0" destOrd="0" presId="urn:microsoft.com/office/officeart/2005/8/layout/process1"/>
    <dgm:cxn modelId="{55176463-ABC2-4D4F-8806-3503CD96AEF3}" type="presOf" srcId="{03A9DD14-EEAA-CA47-B5F0-512F2CFBA296}" destId="{1A87CDE5-367E-164B-B32D-6239CE5C91E3}" srcOrd="0" destOrd="1" presId="urn:microsoft.com/office/officeart/2005/8/layout/process1"/>
    <dgm:cxn modelId="{191B4581-2525-DA45-818B-91F55ECCAB85}" srcId="{104081D2-3D7B-5947-A706-9CB01E34E1BD}" destId="{01A934EE-B38A-AB44-ABF8-6F09E6637C3D}" srcOrd="1" destOrd="0" parTransId="{456A948F-3F03-1F4E-9E77-BFA7C53FF6CA}" sibTransId="{7615D99C-C8CF-3A46-88BE-25FD33197E69}"/>
    <dgm:cxn modelId="{46556B84-AEDB-FA40-80DF-702C73B4ED17}" srcId="{104081D2-3D7B-5947-A706-9CB01E34E1BD}" destId="{6010050E-C7AE-D14F-813C-FEDD9F82F809}" srcOrd="2" destOrd="0" parTransId="{C5DFFC06-B72F-3D42-BE86-C99E2CD8D35F}" sibTransId="{6E625D78-F314-C645-9593-CAF2C1519FF0}"/>
    <dgm:cxn modelId="{F958C68C-FF83-464B-805E-0A58EF4D3484}" srcId="{DADEF0F9-A9EE-464C-B6C8-AB45C1C0C831}" destId="{0A7990AE-5AF4-EE4A-ABD0-6928AF3F717C}" srcOrd="2" destOrd="0" parTransId="{3545E1A9-FCC2-6F4E-95C6-3E328F082B11}" sibTransId="{79BEE3A3-8FC3-AF4C-BD47-9E340FA52A3E}"/>
    <dgm:cxn modelId="{5E6ADB8D-77FD-0240-A078-B6AB3B8040C0}" srcId="{DADEF0F9-A9EE-464C-B6C8-AB45C1C0C831}" destId="{85BB8259-866F-D446-B012-80932E4E821F}" srcOrd="0" destOrd="0" parTransId="{2F040C05-ED23-D248-A639-386FB1C03480}" sibTransId="{8876C176-7B8A-EC44-A3D3-72889FDF032F}"/>
    <dgm:cxn modelId="{F7358797-E793-AE4E-A7AC-4025662CDC9A}" type="presOf" srcId="{104081D2-3D7B-5947-A706-9CB01E34E1BD}" destId="{1A87CDE5-367E-164B-B32D-6239CE5C91E3}" srcOrd="0" destOrd="0" presId="urn:microsoft.com/office/officeart/2005/8/layout/process1"/>
    <dgm:cxn modelId="{762737A5-6BFC-D14B-BC29-0E3909492154}" srcId="{85BB8259-866F-D446-B012-80932E4E821F}" destId="{5C1A1F59-779C-8843-AF0F-70537296AA3B}" srcOrd="1" destOrd="0" parTransId="{955346F8-28EA-104B-AA71-60E390D68735}" sibTransId="{407B0A68-3BC8-D94F-BD7C-3B57434DAF5A}"/>
    <dgm:cxn modelId="{C3CB8ECA-7231-9E48-A9E6-A9D89687B06D}" type="presOf" srcId="{85BB8259-866F-D446-B012-80932E4E821F}" destId="{3683F314-E273-9745-A9F2-12999BF5FE0A}" srcOrd="0" destOrd="0" presId="urn:microsoft.com/office/officeart/2005/8/layout/process1"/>
    <dgm:cxn modelId="{0979F8DA-F9D6-C441-8EEE-6E466D20F22A}" type="presOf" srcId="{0A7990AE-5AF4-EE4A-ABD0-6928AF3F717C}" destId="{CE49BF55-B3CF-4046-93A4-9EB1CC7B20ED}" srcOrd="0" destOrd="0" presId="urn:microsoft.com/office/officeart/2005/8/layout/process1"/>
    <dgm:cxn modelId="{7BD62CDB-2E74-4249-9318-088CB32EE6CF}" srcId="{0A7990AE-5AF4-EE4A-ABD0-6928AF3F717C}" destId="{7480A7E3-8FCB-AA41-BC35-2BE1C45D939B}" srcOrd="0" destOrd="0" parTransId="{4ACD9395-1F97-F64D-9C64-DDE9F9F40574}" sibTransId="{9D1711C3-DC22-2D46-BDB7-D25D64F02C35}"/>
    <dgm:cxn modelId="{8D7DBBDC-6AEE-4B4A-A719-1C1C04E0D2CF}" type="presOf" srcId="{C12BC96F-3A75-174E-B091-7AB3E84C21C4}" destId="{CE49BF55-B3CF-4046-93A4-9EB1CC7B20ED}" srcOrd="0" destOrd="3" presId="urn:microsoft.com/office/officeart/2005/8/layout/process1"/>
    <dgm:cxn modelId="{12799EDF-8649-3D4B-936F-1DE8C84EE99A}" srcId="{0A7990AE-5AF4-EE4A-ABD0-6928AF3F717C}" destId="{8DA8E6F7-FFE6-B443-B7CA-4C3EE0124DD2}" srcOrd="1" destOrd="0" parTransId="{B6818805-D39B-CD4D-891B-DBCD1B23379F}" sibTransId="{E4B2C82C-6E31-EE42-ABBE-71580C4F94C1}"/>
    <dgm:cxn modelId="{A74812F2-7BB3-2D41-9BFB-8FEB3119541B}" type="presOf" srcId="{8876C176-7B8A-EC44-A3D3-72889FDF032F}" destId="{11893DF0-E0AA-6D45-BD4B-30FC560BC6F4}" srcOrd="1" destOrd="0" presId="urn:microsoft.com/office/officeart/2005/8/layout/process1"/>
    <dgm:cxn modelId="{783D74F2-5159-E045-ACE5-F1F226CDD9E9}" type="presOf" srcId="{01A934EE-B38A-AB44-ABF8-6F09E6637C3D}" destId="{1A87CDE5-367E-164B-B32D-6239CE5C91E3}" srcOrd="0" destOrd="2" presId="urn:microsoft.com/office/officeart/2005/8/layout/process1"/>
    <dgm:cxn modelId="{48DABDF8-EB86-A748-8D6A-0E801DD8EB79}" type="presOf" srcId="{986D6BB9-8F76-E642-90FC-1C3CE49C896A}" destId="{3683F314-E273-9745-A9F2-12999BF5FE0A}" srcOrd="0" destOrd="1" presId="urn:microsoft.com/office/officeart/2005/8/layout/process1"/>
    <dgm:cxn modelId="{5E6AA0FF-E56E-0044-B8DB-EACF93827CE1}" srcId="{0A7990AE-5AF4-EE4A-ABD0-6928AF3F717C}" destId="{C12BC96F-3A75-174E-B091-7AB3E84C21C4}" srcOrd="2" destOrd="0" parTransId="{8543EF76-EE63-7F4F-AB69-C77DD2E5E520}" sibTransId="{3DADBC03-C354-5248-8849-0F669CAC2860}"/>
    <dgm:cxn modelId="{56B958F7-FC67-9C45-9B13-6D1E51C6DDA8}" type="presParOf" srcId="{6E91F027-6005-4643-9763-B4D4C0E031DF}" destId="{3683F314-E273-9745-A9F2-12999BF5FE0A}" srcOrd="0" destOrd="0" presId="urn:microsoft.com/office/officeart/2005/8/layout/process1"/>
    <dgm:cxn modelId="{1BC8CAC2-532E-6B4E-B54D-37BC224BA5D3}" type="presParOf" srcId="{6E91F027-6005-4643-9763-B4D4C0E031DF}" destId="{A8ABA239-2905-5B4C-915D-D4139733068F}" srcOrd="1" destOrd="0" presId="urn:microsoft.com/office/officeart/2005/8/layout/process1"/>
    <dgm:cxn modelId="{D0403424-3554-3441-8357-A44A59D411E6}" type="presParOf" srcId="{A8ABA239-2905-5B4C-915D-D4139733068F}" destId="{11893DF0-E0AA-6D45-BD4B-30FC560BC6F4}" srcOrd="0" destOrd="0" presId="urn:microsoft.com/office/officeart/2005/8/layout/process1"/>
    <dgm:cxn modelId="{B008FCBD-8C74-E041-8C29-9EC13A43E5E5}" type="presParOf" srcId="{6E91F027-6005-4643-9763-B4D4C0E031DF}" destId="{1A87CDE5-367E-164B-B32D-6239CE5C91E3}" srcOrd="2" destOrd="0" presId="urn:microsoft.com/office/officeart/2005/8/layout/process1"/>
    <dgm:cxn modelId="{F938A57F-E2ED-234B-A405-E12105B805A0}" type="presParOf" srcId="{6E91F027-6005-4643-9763-B4D4C0E031DF}" destId="{88E6E583-07A9-D949-9E8A-965E8E97382D}" srcOrd="3" destOrd="0" presId="urn:microsoft.com/office/officeart/2005/8/layout/process1"/>
    <dgm:cxn modelId="{4057B80B-BCCF-7B4F-911D-181B8277A1C1}" type="presParOf" srcId="{88E6E583-07A9-D949-9E8A-965E8E97382D}" destId="{1A6F41CE-733D-3142-A842-4CCD453321C1}" srcOrd="0" destOrd="0" presId="urn:microsoft.com/office/officeart/2005/8/layout/process1"/>
    <dgm:cxn modelId="{DE9F1173-33F8-434C-AA40-4E3EDDE21121}" type="presParOf" srcId="{6E91F027-6005-4643-9763-B4D4C0E031DF}" destId="{CE49BF55-B3CF-4046-93A4-9EB1CC7B20ED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1712BF-5761-49DF-B916-C30472578AB4}">
      <dsp:nvSpPr>
        <dsp:cNvPr id="0" name=""/>
        <dsp:cNvSpPr/>
      </dsp:nvSpPr>
      <dsp:spPr>
        <a:xfrm>
          <a:off x="184287" y="229840"/>
          <a:ext cx="927246" cy="927246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E4E594-3A11-4A09-AAAC-C2BBDEFE78EF}">
      <dsp:nvSpPr>
        <dsp:cNvPr id="0" name=""/>
        <dsp:cNvSpPr/>
      </dsp:nvSpPr>
      <dsp:spPr>
        <a:xfrm>
          <a:off x="379009" y="424562"/>
          <a:ext cx="537803" cy="5378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3000" r="-3000"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D106E3-55E6-4CEB-AA5F-49E75D3BA43F}">
      <dsp:nvSpPr>
        <dsp:cNvPr id="0" name=""/>
        <dsp:cNvSpPr/>
      </dsp:nvSpPr>
      <dsp:spPr>
        <a:xfrm>
          <a:off x="1160141" y="229840"/>
          <a:ext cx="2485831" cy="927246"/>
        </a:xfrm>
        <a:prstGeom prst="rect">
          <a:avLst/>
        </a:prstGeom>
        <a:solidFill>
          <a:schemeClr val="bg2">
            <a:lumMod val="95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Quality Commitment</a:t>
          </a:r>
          <a:br>
            <a:rPr lang="en-US" sz="2000" kern="1200" dirty="0"/>
          </a:br>
          <a:r>
            <a:rPr lang="en-US" sz="1200" kern="1200" dirty="0"/>
            <a:t>Community policies, improvement</a:t>
          </a:r>
          <a:endParaRPr lang="en-US" sz="2000" kern="1200" dirty="0"/>
        </a:p>
      </dsp:txBody>
      <dsp:txXfrm>
        <a:off x="1160141" y="229840"/>
        <a:ext cx="2485831" cy="927246"/>
      </dsp:txXfrm>
    </dsp:sp>
    <dsp:sp modelId="{39A79989-C2BE-4AEA-B217-C29110888FAF}">
      <dsp:nvSpPr>
        <dsp:cNvPr id="0" name=""/>
        <dsp:cNvSpPr/>
      </dsp:nvSpPr>
      <dsp:spPr>
        <a:xfrm>
          <a:off x="4026806" y="229840"/>
          <a:ext cx="927246" cy="927246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773C83-B340-40CF-B997-4C3504BF54F2}">
      <dsp:nvSpPr>
        <dsp:cNvPr id="0" name=""/>
        <dsp:cNvSpPr/>
      </dsp:nvSpPr>
      <dsp:spPr>
        <a:xfrm>
          <a:off x="4221527" y="424562"/>
          <a:ext cx="537803" cy="53780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7E60B0-05C0-4320-9D0E-FFCD91093562}">
      <dsp:nvSpPr>
        <dsp:cNvPr id="0" name=""/>
        <dsp:cNvSpPr/>
      </dsp:nvSpPr>
      <dsp:spPr>
        <a:xfrm>
          <a:off x="4995097" y="229840"/>
          <a:ext cx="2500955" cy="927246"/>
        </a:xfrm>
        <a:prstGeom prst="rect">
          <a:avLst/>
        </a:prstGeom>
        <a:solidFill>
          <a:schemeClr val="bg2">
            <a:lumMod val="95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DocPortal</a:t>
          </a:r>
          <a:br>
            <a:rPr lang="en-US" sz="1800" kern="1200" dirty="0"/>
          </a:br>
          <a:r>
            <a:rPr lang="en-US" sz="1200" kern="1200" dirty="0"/>
            <a:t>Single portal to all E4S product info</a:t>
          </a:r>
        </a:p>
      </dsp:txBody>
      <dsp:txXfrm>
        <a:off x="4995097" y="229840"/>
        <a:ext cx="2500955" cy="927246"/>
      </dsp:txXfrm>
    </dsp:sp>
    <dsp:sp modelId="{34D8B4F6-8FB8-CA4B-9CC9-502B56F405B2}">
      <dsp:nvSpPr>
        <dsp:cNvPr id="0" name=""/>
        <dsp:cNvSpPr/>
      </dsp:nvSpPr>
      <dsp:spPr>
        <a:xfrm>
          <a:off x="7876887" y="229840"/>
          <a:ext cx="927246" cy="927246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AC25F8-C007-754C-9E6A-51E79307D59D}">
      <dsp:nvSpPr>
        <dsp:cNvPr id="0" name=""/>
        <dsp:cNvSpPr/>
      </dsp:nvSpPr>
      <dsp:spPr>
        <a:xfrm>
          <a:off x="8071609" y="424562"/>
          <a:ext cx="537803" cy="537803"/>
        </a:xfrm>
        <a:prstGeom prst="rect">
          <a:avLst/>
        </a:prstGeom>
        <a:blipFill>
          <a:blip xmlns:r="http://schemas.openxmlformats.org/officeDocument/2006/relationships" r:embed="rId5"/>
          <a:srcRect/>
          <a:stretch>
            <a:fillRect l="-24000" r="-24000"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9ED8E2-2951-0A43-8CBC-A6ADB75A0438}">
      <dsp:nvSpPr>
        <dsp:cNvPr id="0" name=""/>
        <dsp:cNvSpPr/>
      </dsp:nvSpPr>
      <dsp:spPr>
        <a:xfrm>
          <a:off x="9002830" y="229840"/>
          <a:ext cx="2185653" cy="927246"/>
        </a:xfrm>
        <a:prstGeom prst="rect">
          <a:avLst/>
        </a:prstGeom>
        <a:solidFill>
          <a:schemeClr val="bg2">
            <a:lumMod val="95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Portfolio testing</a:t>
          </a:r>
          <a:br>
            <a:rPr lang="en-US" sz="1200" kern="1200" dirty="0"/>
          </a:br>
          <a:r>
            <a:rPr lang="en-US" sz="1200" kern="1200" dirty="0"/>
            <a:t>Especially leadership platforms</a:t>
          </a:r>
          <a:endParaRPr lang="en-US" sz="2100" kern="1200" dirty="0"/>
        </a:p>
      </dsp:txBody>
      <dsp:txXfrm>
        <a:off x="9002830" y="229840"/>
        <a:ext cx="2185653" cy="927246"/>
      </dsp:txXfrm>
    </dsp:sp>
    <dsp:sp modelId="{85FE400D-F508-304F-BEA5-04F39FA6D4FE}">
      <dsp:nvSpPr>
        <dsp:cNvPr id="0" name=""/>
        <dsp:cNvSpPr/>
      </dsp:nvSpPr>
      <dsp:spPr>
        <a:xfrm>
          <a:off x="184287" y="1991999"/>
          <a:ext cx="927246" cy="927246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99FAAD-43C3-1148-B0F8-F9067CF48251}">
      <dsp:nvSpPr>
        <dsp:cNvPr id="0" name=""/>
        <dsp:cNvSpPr/>
      </dsp:nvSpPr>
      <dsp:spPr>
        <a:xfrm>
          <a:off x="379009" y="2186720"/>
          <a:ext cx="537803" cy="537803"/>
        </a:xfrm>
        <a:prstGeom prst="rect">
          <a:avLst/>
        </a:prstGeom>
        <a:blipFill>
          <a:blip xmlns:r="http://schemas.openxmlformats.org/officeDocument/2006/relationships" r:embed="rId6"/>
          <a:srcRect/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C9C44D-73CA-A94B-A5CF-12240325FFC7}">
      <dsp:nvSpPr>
        <dsp:cNvPr id="0" name=""/>
        <dsp:cNvSpPr/>
      </dsp:nvSpPr>
      <dsp:spPr>
        <a:xfrm>
          <a:off x="1310230" y="1991999"/>
          <a:ext cx="2185653" cy="927246"/>
        </a:xfrm>
        <a:prstGeom prst="rect">
          <a:avLst/>
        </a:prstGeom>
        <a:solidFill>
          <a:schemeClr val="bg2">
            <a:lumMod val="95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Curated collection</a:t>
          </a:r>
          <a:br>
            <a:rPr lang="en-US" sz="1200" kern="1200" dirty="0"/>
          </a:br>
          <a:r>
            <a:rPr lang="en-US" sz="1200" kern="1200" dirty="0"/>
            <a:t>The end of dependency hell</a:t>
          </a:r>
          <a:endParaRPr lang="en-US" sz="2100" kern="1200" dirty="0"/>
        </a:p>
      </dsp:txBody>
      <dsp:txXfrm>
        <a:off x="1310230" y="1991999"/>
        <a:ext cx="2185653" cy="927246"/>
      </dsp:txXfrm>
    </dsp:sp>
    <dsp:sp modelId="{4761DA67-1DEC-4CED-8E77-FFE960BFC470}">
      <dsp:nvSpPr>
        <dsp:cNvPr id="0" name=""/>
        <dsp:cNvSpPr/>
      </dsp:nvSpPr>
      <dsp:spPr>
        <a:xfrm>
          <a:off x="3876717" y="1991999"/>
          <a:ext cx="927246" cy="927246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B24FC8-180F-42BF-AD23-5F7FD6F354DF}">
      <dsp:nvSpPr>
        <dsp:cNvPr id="0" name=""/>
        <dsp:cNvSpPr/>
      </dsp:nvSpPr>
      <dsp:spPr>
        <a:xfrm>
          <a:off x="4071439" y="2186720"/>
          <a:ext cx="537803" cy="53780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E0D3A8-9F1B-4741-9F28-8765E0D69280}">
      <dsp:nvSpPr>
        <dsp:cNvPr id="0" name=""/>
        <dsp:cNvSpPr/>
      </dsp:nvSpPr>
      <dsp:spPr>
        <a:xfrm>
          <a:off x="4950226" y="1991999"/>
          <a:ext cx="2290521" cy="927246"/>
        </a:xfrm>
        <a:prstGeom prst="rect">
          <a:avLst/>
        </a:prstGeom>
        <a:solidFill>
          <a:schemeClr val="bg2">
            <a:lumMod val="95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Quarterly releases </a:t>
          </a:r>
          <a:r>
            <a:rPr lang="en-US" sz="1200" kern="1200" dirty="0"/>
            <a:t>Release 22.11 – November</a:t>
          </a:r>
        </a:p>
      </dsp:txBody>
      <dsp:txXfrm>
        <a:off x="4950226" y="1991999"/>
        <a:ext cx="2290521" cy="927246"/>
      </dsp:txXfrm>
    </dsp:sp>
    <dsp:sp modelId="{F42ECD1A-DDB2-4D26-B34C-948D303DAB4B}">
      <dsp:nvSpPr>
        <dsp:cNvPr id="0" name=""/>
        <dsp:cNvSpPr/>
      </dsp:nvSpPr>
      <dsp:spPr>
        <a:xfrm>
          <a:off x="7621581" y="1991999"/>
          <a:ext cx="927246" cy="927246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B889D6-2ABA-4B28-8230-D5C526AB14DF}">
      <dsp:nvSpPr>
        <dsp:cNvPr id="0" name=""/>
        <dsp:cNvSpPr/>
      </dsp:nvSpPr>
      <dsp:spPr>
        <a:xfrm>
          <a:off x="7816302" y="2186720"/>
          <a:ext cx="537803" cy="53780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/>
          <a:stretch>
            <a:fillRect l="-19000" r="-19000"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224E01-0677-4DA0-8A7E-D2E2A76AA690}">
      <dsp:nvSpPr>
        <dsp:cNvPr id="0" name=""/>
        <dsp:cNvSpPr/>
      </dsp:nvSpPr>
      <dsp:spPr>
        <a:xfrm>
          <a:off x="8747523" y="1991999"/>
          <a:ext cx="2185653" cy="927246"/>
        </a:xfrm>
        <a:prstGeom prst="rect">
          <a:avLst/>
        </a:prstGeom>
        <a:solidFill>
          <a:schemeClr val="bg2">
            <a:lumMod val="95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Build caches</a:t>
          </a:r>
          <a:br>
            <a:rPr lang="en-US" sz="2100" kern="1200" dirty="0"/>
          </a:br>
          <a:r>
            <a:rPr lang="en-US" sz="1200" kern="1200" dirty="0"/>
            <a:t>10X build time improvement</a:t>
          </a:r>
        </a:p>
      </dsp:txBody>
      <dsp:txXfrm>
        <a:off x="8747523" y="1991999"/>
        <a:ext cx="2185653" cy="927246"/>
      </dsp:txXfrm>
    </dsp:sp>
    <dsp:sp modelId="{BEB5C4FF-4E47-46C4-A1E1-57E7644624C4}">
      <dsp:nvSpPr>
        <dsp:cNvPr id="0" name=""/>
        <dsp:cNvSpPr/>
      </dsp:nvSpPr>
      <dsp:spPr>
        <a:xfrm>
          <a:off x="184287" y="3754157"/>
          <a:ext cx="927246" cy="927246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0357B5-CC08-4A99-B24A-0DC88E55672C}">
      <dsp:nvSpPr>
        <dsp:cNvPr id="0" name=""/>
        <dsp:cNvSpPr/>
      </dsp:nvSpPr>
      <dsp:spPr>
        <a:xfrm>
          <a:off x="379009" y="3948879"/>
          <a:ext cx="537803" cy="537803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/>
          <a:stretch>
            <a:fillRect l="-24000" r="-24000"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3B732C-15AB-40AC-8732-BAD704B6F83D}">
      <dsp:nvSpPr>
        <dsp:cNvPr id="0" name=""/>
        <dsp:cNvSpPr/>
      </dsp:nvSpPr>
      <dsp:spPr>
        <a:xfrm>
          <a:off x="1310230" y="3754157"/>
          <a:ext cx="2185653" cy="927246"/>
        </a:xfrm>
        <a:prstGeom prst="rect">
          <a:avLst/>
        </a:prstGeom>
        <a:solidFill>
          <a:schemeClr val="bg2">
            <a:lumMod val="95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Turnkey stack</a:t>
          </a:r>
          <a:br>
            <a:rPr lang="en-US" sz="1200" kern="1200" dirty="0"/>
          </a:br>
          <a:r>
            <a:rPr lang="en-US" sz="1200" kern="1200" dirty="0"/>
            <a:t>A new user experience</a:t>
          </a:r>
          <a:endParaRPr lang="en-US" sz="2100" kern="1200" dirty="0"/>
        </a:p>
      </dsp:txBody>
      <dsp:txXfrm>
        <a:off x="1310230" y="3754157"/>
        <a:ext cx="2185653" cy="927246"/>
      </dsp:txXfrm>
    </dsp:sp>
    <dsp:sp modelId="{351C367C-4A28-4057-809A-54A09DE1C3DF}">
      <dsp:nvSpPr>
        <dsp:cNvPr id="0" name=""/>
        <dsp:cNvSpPr/>
      </dsp:nvSpPr>
      <dsp:spPr>
        <a:xfrm>
          <a:off x="3876717" y="3754157"/>
          <a:ext cx="927246" cy="927246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79AEC5-5B6F-4BE3-A601-84A8D4E60159}">
      <dsp:nvSpPr>
        <dsp:cNvPr id="0" name=""/>
        <dsp:cNvSpPr/>
      </dsp:nvSpPr>
      <dsp:spPr>
        <a:xfrm>
          <a:off x="4071439" y="3948879"/>
          <a:ext cx="537803" cy="537803"/>
        </a:xfrm>
        <a:prstGeom prst="rect">
          <a:avLst/>
        </a:prstGeom>
        <a:blipFill>
          <a:blip xmlns:r="http://schemas.openxmlformats.org/officeDocument/2006/relationships" r:embed="rId13"/>
          <a:srcRect/>
          <a:stretch>
            <a:fillRect l="-31000" r="-31000"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9E1EBD-5473-437D-902D-C1B10AE8B577}">
      <dsp:nvSpPr>
        <dsp:cNvPr id="0" name=""/>
        <dsp:cNvSpPr/>
      </dsp:nvSpPr>
      <dsp:spPr>
        <a:xfrm>
          <a:off x="5002660" y="3754157"/>
          <a:ext cx="2185653" cy="92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hlinkClick xmlns:r="http://schemas.openxmlformats.org/officeDocument/2006/relationships" r:id="rId14"/>
            </a:rPr>
            <a:t>https://e4s.io</a:t>
          </a:r>
          <a:r>
            <a:rPr lang="en-US" sz="2400" kern="1200" dirty="0"/>
            <a:t> </a:t>
          </a:r>
        </a:p>
      </dsp:txBody>
      <dsp:txXfrm>
        <a:off x="5002660" y="3754157"/>
        <a:ext cx="2185653" cy="927246"/>
      </dsp:txXfrm>
    </dsp:sp>
    <dsp:sp modelId="{7CB4AE71-A2C7-40FD-B0D1-F2DD696A2E69}">
      <dsp:nvSpPr>
        <dsp:cNvPr id="0" name=""/>
        <dsp:cNvSpPr/>
      </dsp:nvSpPr>
      <dsp:spPr>
        <a:xfrm>
          <a:off x="7569147" y="3754157"/>
          <a:ext cx="927246" cy="927246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D10843-93CC-4A0C-A7B3-C6D050D447B6}">
      <dsp:nvSpPr>
        <dsp:cNvPr id="0" name=""/>
        <dsp:cNvSpPr/>
      </dsp:nvSpPr>
      <dsp:spPr>
        <a:xfrm>
          <a:off x="7763869" y="3948879"/>
          <a:ext cx="537803" cy="537803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/>
          <a:stretch>
            <a:fillRect l="-25000" r="-25000"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25E9CA-7303-45E5-BDD5-974E9F49D781}">
      <dsp:nvSpPr>
        <dsp:cNvPr id="0" name=""/>
        <dsp:cNvSpPr/>
      </dsp:nvSpPr>
      <dsp:spPr>
        <a:xfrm>
          <a:off x="8582026" y="3754157"/>
          <a:ext cx="2411781" cy="927246"/>
        </a:xfrm>
        <a:prstGeom prst="rect">
          <a:avLst/>
        </a:prstGeom>
        <a:solidFill>
          <a:schemeClr val="bg2">
            <a:lumMod val="95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E4S Strategy Group</a:t>
          </a:r>
          <a:br>
            <a:rPr lang="en-US" sz="1200" kern="1200" dirty="0"/>
          </a:br>
          <a:r>
            <a:rPr lang="en-US" sz="1200" kern="1200" dirty="0"/>
            <a:t>US agencies, industry, international</a:t>
          </a:r>
          <a:endParaRPr lang="en-US" sz="2000" kern="1200" dirty="0"/>
        </a:p>
      </dsp:txBody>
      <dsp:txXfrm>
        <a:off x="8582026" y="3754157"/>
        <a:ext cx="2411781" cy="9272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83F314-E273-9745-A9F2-12999BF5FE0A}">
      <dsp:nvSpPr>
        <dsp:cNvPr id="0" name=""/>
        <dsp:cNvSpPr/>
      </dsp:nvSpPr>
      <dsp:spPr>
        <a:xfrm>
          <a:off x="6657" y="234740"/>
          <a:ext cx="3017993" cy="1810796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</a:rPr>
            <a:t>Contributors submit package changes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solidFill>
                <a:schemeClr val="tx1"/>
              </a:solidFill>
            </a:rPr>
            <a:t>Iterate on builds in PR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solidFill>
                <a:schemeClr val="tx1"/>
              </a:solidFill>
            </a:rPr>
            <a:t>Caches prevent unnecessary rebuilds</a:t>
          </a:r>
        </a:p>
      </dsp:txBody>
      <dsp:txXfrm>
        <a:off x="59693" y="287776"/>
        <a:ext cx="2911921" cy="1704724"/>
      </dsp:txXfrm>
    </dsp:sp>
    <dsp:sp modelId="{A8ABA239-2905-5B4C-915D-D4139733068F}">
      <dsp:nvSpPr>
        <dsp:cNvPr id="0" name=""/>
        <dsp:cNvSpPr/>
      </dsp:nvSpPr>
      <dsp:spPr>
        <a:xfrm>
          <a:off x="3326450" y="765907"/>
          <a:ext cx="639814" cy="7484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3326450" y="915599"/>
        <a:ext cx="447870" cy="449078"/>
      </dsp:txXfrm>
    </dsp:sp>
    <dsp:sp modelId="{1A87CDE5-367E-164B-B32D-6239CE5C91E3}">
      <dsp:nvSpPr>
        <dsp:cNvPr id="0" name=""/>
        <dsp:cNvSpPr/>
      </dsp:nvSpPr>
      <dsp:spPr>
        <a:xfrm>
          <a:off x="4231848" y="234740"/>
          <a:ext cx="3377014" cy="1810796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</a:rPr>
            <a:t>Maintainers review PRs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solidFill>
                <a:schemeClr val="tx1"/>
              </a:solidFill>
            </a:rPr>
            <a:t>Verify PR build succeeded</a:t>
          </a:r>
          <a:endParaRPr lang="en-US" sz="1700" kern="1200" dirty="0">
            <a:solidFill>
              <a:schemeClr val="tx1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solidFill>
                <a:schemeClr val="tx1"/>
              </a:solidFill>
            </a:rPr>
            <a:t>Review package code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solidFill>
                <a:schemeClr val="tx1"/>
              </a:solidFill>
            </a:rPr>
            <a:t>Merge to develop</a:t>
          </a:r>
        </a:p>
      </dsp:txBody>
      <dsp:txXfrm>
        <a:off x="4284884" y="287776"/>
        <a:ext cx="3270942" cy="1704724"/>
      </dsp:txXfrm>
    </dsp:sp>
    <dsp:sp modelId="{88E6E583-07A9-D949-9E8A-965E8E97382D}">
      <dsp:nvSpPr>
        <dsp:cNvPr id="0" name=""/>
        <dsp:cNvSpPr/>
      </dsp:nvSpPr>
      <dsp:spPr>
        <a:xfrm>
          <a:off x="7910661" y="765907"/>
          <a:ext cx="639814" cy="7484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7910661" y="915599"/>
        <a:ext cx="447870" cy="449078"/>
      </dsp:txXfrm>
    </dsp:sp>
    <dsp:sp modelId="{CE49BF55-B3CF-4046-93A4-9EB1CC7B20ED}">
      <dsp:nvSpPr>
        <dsp:cNvPr id="0" name=""/>
        <dsp:cNvSpPr/>
      </dsp:nvSpPr>
      <dsp:spPr>
        <a:xfrm>
          <a:off x="8816060" y="234740"/>
          <a:ext cx="3017993" cy="1810796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</a:rPr>
            <a:t>Rebuild and Sign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solidFill>
                <a:schemeClr val="tx1"/>
              </a:solidFill>
            </a:rPr>
            <a:t>Published binaries built ONLY from approved code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solidFill>
                <a:schemeClr val="tx1"/>
              </a:solidFill>
            </a:rPr>
            <a:t>Protected signing runners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solidFill>
                <a:schemeClr val="tx1"/>
              </a:solidFill>
            </a:rPr>
            <a:t>Ephemeral keys</a:t>
          </a:r>
        </a:p>
      </dsp:txBody>
      <dsp:txXfrm>
        <a:off x="8869096" y="287776"/>
        <a:ext cx="2911921" cy="17047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2/6/23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2/6/23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9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6dc341c56e_21_215:notes"/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/>
              <a:t>quick run through - what ECP ST is working on</a:t>
            </a:r>
            <a:endParaRPr/>
          </a:p>
        </p:txBody>
      </p:sp>
      <p:sp>
        <p:nvSpPr>
          <p:cNvPr id="336" name="Google Shape;336;g6dc341c56e_21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699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6dc341c56e_21_215:notes"/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/>
              <a:t>quick run through - what ECP ST is working on</a:t>
            </a:r>
            <a:endParaRPr/>
          </a:p>
        </p:txBody>
      </p:sp>
      <p:sp>
        <p:nvSpPr>
          <p:cNvPr id="336" name="Google Shape;336;g6dc341c56e_21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0555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636cf134ce_6_18:notes"/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93" cy="3660915"/>
          </a:xfrm>
          <a:prstGeom prst="rect">
            <a:avLst/>
          </a:prstGeom>
        </p:spPr>
        <p:txBody>
          <a:bodyPr spcFirstLastPara="1" wrap="square" lIns="91302" tIns="91302" rIns="91302" bIns="91302" anchor="t" anchorCtr="0">
            <a:noAutofit/>
          </a:bodyPr>
          <a:lstStyle/>
          <a:p>
            <a:endParaRPr/>
          </a:p>
        </p:txBody>
      </p:sp>
      <p:sp>
        <p:nvSpPr>
          <p:cNvPr id="218" name="Google Shape;218;g636cf134ce_6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2034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636cf134ce_6_18:notes"/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93" cy="3660915"/>
          </a:xfrm>
          <a:prstGeom prst="rect">
            <a:avLst/>
          </a:prstGeom>
        </p:spPr>
        <p:txBody>
          <a:bodyPr spcFirstLastPara="1" wrap="square" lIns="91302" tIns="91302" rIns="91302" bIns="91302" anchor="t" anchorCtr="0">
            <a:noAutofit/>
          </a:bodyPr>
          <a:lstStyle/>
          <a:p>
            <a:endParaRPr dirty="0"/>
          </a:p>
        </p:txBody>
      </p:sp>
      <p:sp>
        <p:nvSpPr>
          <p:cNvPr id="218" name="Google Shape;218;g636cf134ce_6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6749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p43:notes"/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93" cy="366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91300" rIns="91300" bIns="913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p44:notes"/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00" cy="3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</a:pPr>
            <a:r>
              <a:rPr lang="en-US"/>
              <a:t>quick run through - what ECP ST is working on</a:t>
            </a:r>
            <a:endParaRPr/>
          </a:p>
        </p:txBody>
      </p:sp>
      <p:sp>
        <p:nvSpPr>
          <p:cNvPr id="1504" name="Google Shape;1504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Google Shape;1511;p45:notes"/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Google Shape;1517;p46:notes"/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93" cy="366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91300" rIns="91300" bIns="913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8" name="Google Shape;1518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Google Shape;1559;p52:notes"/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00" cy="3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</a:pPr>
            <a:r>
              <a:rPr lang="en-US"/>
              <a:t>quick run through - what ECP ST is working on</a:t>
            </a:r>
            <a:endParaRPr/>
          </a:p>
        </p:txBody>
      </p:sp>
      <p:sp>
        <p:nvSpPr>
          <p:cNvPr id="1560" name="Google Shape;1560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42</a:t>
            </a:fld>
            <a:endParaRPr lang="en-US" sz="12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224822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759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6dc341c56e_21_215:notes"/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/>
              <a:t>quick run through - what ECP ST is working on</a:t>
            </a:r>
            <a:endParaRPr/>
          </a:p>
        </p:txBody>
      </p:sp>
      <p:sp>
        <p:nvSpPr>
          <p:cNvPr id="336" name="Google Shape;336;g6dc341c56e_21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64579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FD3CF7-ECE3-B945-9C4D-7B6A5D8E744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9847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239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F095A-F86B-4B29-8A9F-DF3D3D1F3E2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98787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63</a:t>
            </a:fld>
            <a:endParaRPr lang="en-US" sz="12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352587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D9687BA-0769-1E47-AEE4-E61716723260}" type="slidenum">
              <a:rPr lang="en-US" sz="1200">
                <a:latin typeface="Times" charset="0"/>
              </a:rPr>
              <a:pPr eaLnBrk="1" hangingPunct="1"/>
              <a:t>64</a:t>
            </a:fld>
            <a:endParaRPr lang="en-US" sz="1200">
              <a:latin typeface="Times" charset="0"/>
            </a:endParaRPr>
          </a:p>
        </p:txBody>
      </p:sp>
      <p:sp>
        <p:nvSpPr>
          <p:cNvPr id="2488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7809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11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6d3524a268_3_0:notes"/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00" cy="36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g6d3524a268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1545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FF095A-F86B-4B29-8A9F-DF3D3D1F3E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526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B2BF79-07F9-4EA0-815E-0DF390AFB032}" type="slidenum">
              <a:rPr lang="en-US" altLang="de-DE" smtClean="0"/>
              <a:pPr>
                <a:defRPr/>
              </a:pPr>
              <a:t>7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155906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019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6dc341c56e_21_215:notes"/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dirty="0"/>
              <a:t>quick run through - what ECP ST is working on</a:t>
            </a:r>
            <a:endParaRPr dirty="0"/>
          </a:p>
        </p:txBody>
      </p:sp>
      <p:sp>
        <p:nvSpPr>
          <p:cNvPr id="336" name="Google Shape;336;g6dc341c56e_21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9644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6dc341c56e_21_215:notes"/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/>
              <a:t>quick run through - what ECP ST is working on</a:t>
            </a:r>
            <a:endParaRPr/>
          </a:p>
        </p:txBody>
      </p:sp>
      <p:sp>
        <p:nvSpPr>
          <p:cNvPr id="336" name="Google Shape;336;g6dc341c56e_21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8326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6dc341c56e_21_215:notes"/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/>
              <a:t>quick run through - what ECP ST is working on</a:t>
            </a:r>
            <a:endParaRPr/>
          </a:p>
        </p:txBody>
      </p:sp>
      <p:sp>
        <p:nvSpPr>
          <p:cNvPr id="336" name="Google Shape;336;g6dc341c56e_21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856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636cf134ce_6_18:notes"/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93" cy="3660915"/>
          </a:xfrm>
          <a:prstGeom prst="rect">
            <a:avLst/>
          </a:prstGeom>
        </p:spPr>
        <p:txBody>
          <a:bodyPr spcFirstLastPara="1" wrap="square" lIns="91302" tIns="91302" rIns="91302" bIns="91302" anchor="t" anchorCtr="0">
            <a:noAutofit/>
          </a:bodyPr>
          <a:lstStyle/>
          <a:p>
            <a:endParaRPr/>
          </a:p>
        </p:txBody>
      </p:sp>
      <p:sp>
        <p:nvSpPr>
          <p:cNvPr id="218" name="Google Shape;218;g636cf134ce_6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5333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Layouts/_rels/slideLayout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Relationship Id="rId6" Type="http://schemas.microsoft.com/office/2007/relationships/hdphoto" Target="../media/hdphoto6.wdp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50050" r="25122" b="449"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72306A-6D28-4B79-9F33-F65B3290E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482" y="2590800"/>
            <a:ext cx="2573413" cy="695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0" y="0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722056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187DF1-019D-4B29-80A4-491D910D6F8B}"/>
              </a:ext>
            </a:extLst>
          </p:cNvPr>
          <p:cNvGrpSpPr/>
          <p:nvPr userDrawn="1"/>
        </p:nvGrpSpPr>
        <p:grpSpPr>
          <a:xfrm>
            <a:off x="304800" y="948037"/>
            <a:ext cx="11887199" cy="5688482"/>
            <a:chOff x="274318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8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19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4309114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4309114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8343909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8343910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93774" y="1005840"/>
            <a:ext cx="381142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93774" y="1527048"/>
            <a:ext cx="381142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27997" y="1005840"/>
            <a:ext cx="3829206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27997" y="1527048"/>
            <a:ext cx="3829206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70962" y="1005840"/>
            <a:ext cx="381581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70962" y="1527048"/>
            <a:ext cx="381581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57200" y="371051"/>
            <a:ext cx="11752438" cy="401224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0480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4123958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31596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ottom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5961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47800"/>
            <a:ext cx="5647944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68990"/>
            <a:ext cx="5647944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920" y="1447800"/>
            <a:ext cx="5647180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920" y="2273382"/>
            <a:ext cx="5647180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095418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52618"/>
            <a:ext cx="3654912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73808"/>
            <a:ext cx="3654912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55289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55289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8466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08466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056847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4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5922CA-3E0F-485B-9F76-A1F211BE7C4F}"/>
              </a:ext>
            </a:extLst>
          </p:cNvPr>
          <p:cNvGrpSpPr/>
          <p:nvPr userDrawn="1"/>
        </p:nvGrpSpPr>
        <p:grpSpPr>
          <a:xfrm>
            <a:off x="314661" y="948037"/>
            <a:ext cx="11877340" cy="5688482"/>
            <a:chOff x="274319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9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20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328861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3288610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630290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6302901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25F09E4-91A6-437A-BED4-ED7995D473E7}"/>
                </a:ext>
              </a:extLst>
            </p:cNvPr>
            <p:cNvSpPr/>
            <p:nvPr userDrawn="1"/>
          </p:nvSpPr>
          <p:spPr>
            <a:xfrm>
              <a:off x="9317192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192D3D3-2A2D-4482-B3F5-B0CBCD39D93A}"/>
                </a:ext>
              </a:extLst>
            </p:cNvPr>
            <p:cNvSpPr/>
            <p:nvPr userDrawn="1"/>
          </p:nvSpPr>
          <p:spPr>
            <a:xfrm>
              <a:off x="9317193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4047" y="1005840"/>
            <a:ext cx="2861458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4046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98337" y="1005840"/>
            <a:ext cx="287480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98337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22680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2268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67061" y="384907"/>
            <a:ext cx="1176528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14661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26918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26918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9710419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187DF1-019D-4B29-80A4-491D910D6F8B}"/>
              </a:ext>
            </a:extLst>
          </p:cNvPr>
          <p:cNvGrpSpPr/>
          <p:nvPr userDrawn="1"/>
        </p:nvGrpSpPr>
        <p:grpSpPr>
          <a:xfrm>
            <a:off x="304800" y="948037"/>
            <a:ext cx="11887199" cy="5688482"/>
            <a:chOff x="274318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8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19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4309114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4309114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8343909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8343910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93774" y="1005840"/>
            <a:ext cx="381142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93774" y="1527048"/>
            <a:ext cx="381142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27997" y="1005840"/>
            <a:ext cx="3829206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27997" y="1527048"/>
            <a:ext cx="3829206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70962" y="1005840"/>
            <a:ext cx="381581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70962" y="1527048"/>
            <a:ext cx="381581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57200" y="371051"/>
            <a:ext cx="11752438" cy="401224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0480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7443255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Questio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440C9B-5899-407D-BC65-8B8988B0C2A4}"/>
              </a:ext>
            </a:extLst>
          </p:cNvPr>
          <p:cNvGrpSpPr/>
          <p:nvPr userDrawn="1"/>
        </p:nvGrpSpPr>
        <p:grpSpPr>
          <a:xfrm>
            <a:off x="308368" y="320039"/>
            <a:ext cx="11883633" cy="919959"/>
            <a:chOff x="308368" y="320040"/>
            <a:chExt cx="11883633" cy="51090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1CB721-FBCB-4DC7-9C2A-15C90E984F90}"/>
                </a:ext>
              </a:extLst>
            </p:cNvPr>
            <p:cNvSpPr/>
            <p:nvPr userDrawn="1"/>
          </p:nvSpPr>
          <p:spPr>
            <a:xfrm>
              <a:off x="426721" y="320040"/>
              <a:ext cx="11765280" cy="510909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DDBDFD-39A6-0043-BAD4-065FAFF6A9DA}"/>
                </a:ext>
              </a:extLst>
            </p:cNvPr>
            <p:cNvSpPr/>
            <p:nvPr userDrawn="1"/>
          </p:nvSpPr>
          <p:spPr>
            <a:xfrm>
              <a:off x="308368" y="320040"/>
              <a:ext cx="152400" cy="51090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304800" y="1384275"/>
            <a:ext cx="11887200" cy="5252245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426719" y="1467134"/>
            <a:ext cx="11750331" cy="5070826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60768" y="320040"/>
            <a:ext cx="11716282" cy="905234"/>
          </a:xfrm>
        </p:spPr>
        <p:txBody>
          <a:bodyPr anchor="ctr"/>
          <a:lstStyle>
            <a:lvl1pPr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0010725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72306A-6D28-4B79-9F33-F65B3290E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3482" y="2590800"/>
            <a:ext cx="2569845" cy="6949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0" y="0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E59CF4-F91D-442C-8F8F-9A25967A871A}"/>
              </a:ext>
            </a:extLst>
          </p:cNvPr>
          <p:cNvSpPr txBox="1"/>
          <p:nvPr userDrawn="1"/>
        </p:nvSpPr>
        <p:spPr>
          <a:xfrm>
            <a:off x="190500" y="3103594"/>
            <a:ext cx="351076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Approved for public release</a:t>
            </a:r>
          </a:p>
        </p:txBody>
      </p:sp>
    </p:spTree>
    <p:extLst>
      <p:ext uri="{BB962C8B-B14F-4D97-AF65-F5344CB8AC3E}">
        <p14:creationId xmlns:p14="http://schemas.microsoft.com/office/powerpoint/2010/main" val="136193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extLst>
    <p:ext uri="{DCECCB84-F9BA-43D5-87BE-67443E8EF086}">
      <p15:sldGuideLst xmlns:p15="http://schemas.microsoft.com/office/powerpoint/2012/main">
        <p15:guide id="1" pos="2136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72306A-6D28-4B79-9F33-F65B3290E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3482" y="2590800"/>
            <a:ext cx="2573413" cy="695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0" y="0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20367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36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30017"/>
            <a:ext cx="11772900" cy="908221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50072"/>
            <a:ext cx="11772900" cy="4610100"/>
          </a:xfrm>
        </p:spPr>
        <p:txBody>
          <a:bodyPr/>
          <a:lstStyle>
            <a:lvl1pPr marL="228600" indent="-228600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tabLst/>
              <a:defRPr sz="1800">
                <a:latin typeface="+mn-lt"/>
                <a:cs typeface="Arial" panose="020B0604020202020204" pitchFamily="34" charset="0"/>
              </a:defRPr>
            </a:lvl2pPr>
            <a:lvl3pPr marL="857250" indent="-171450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79218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Questio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440C9B-5899-407D-BC65-8B8988B0C2A4}"/>
              </a:ext>
            </a:extLst>
          </p:cNvPr>
          <p:cNvGrpSpPr/>
          <p:nvPr userDrawn="1"/>
        </p:nvGrpSpPr>
        <p:grpSpPr>
          <a:xfrm>
            <a:off x="308368" y="320039"/>
            <a:ext cx="11883633" cy="919959"/>
            <a:chOff x="308368" y="320040"/>
            <a:chExt cx="11883633" cy="51090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1CB721-FBCB-4DC7-9C2A-15C90E984F90}"/>
                </a:ext>
              </a:extLst>
            </p:cNvPr>
            <p:cNvSpPr/>
            <p:nvPr userDrawn="1"/>
          </p:nvSpPr>
          <p:spPr>
            <a:xfrm>
              <a:off x="426721" y="320040"/>
              <a:ext cx="11765280" cy="510909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DDBDFD-39A6-0043-BAD4-065FAFF6A9DA}"/>
                </a:ext>
              </a:extLst>
            </p:cNvPr>
            <p:cNvSpPr/>
            <p:nvPr userDrawn="1"/>
          </p:nvSpPr>
          <p:spPr>
            <a:xfrm>
              <a:off x="308368" y="320040"/>
              <a:ext cx="152400" cy="51090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304800" y="1384275"/>
            <a:ext cx="11887200" cy="5252245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426719" y="1467134"/>
            <a:ext cx="11750331" cy="5070826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60768" y="320040"/>
            <a:ext cx="11716282" cy="905234"/>
          </a:xfrm>
        </p:spPr>
        <p:txBody>
          <a:bodyPr anchor="ctr"/>
          <a:lstStyle>
            <a:lvl1pPr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5260300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0" y="1073594"/>
            <a:ext cx="12191999" cy="4228673"/>
          </a:xfrm>
          <a:custGeom>
            <a:avLst/>
            <a:gdLst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0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1803862 h 4497186"/>
              <a:gd name="connsiteX5" fmla="*/ 0 w 12192000"/>
              <a:gd name="connsiteY5" fmla="*/ 0 h 4497186"/>
              <a:gd name="connsiteX0" fmla="*/ 38100 w 12230100"/>
              <a:gd name="connsiteY0" fmla="*/ 0 h 4497186"/>
              <a:gd name="connsiteX1" fmla="*/ 12230100 w 12230100"/>
              <a:gd name="connsiteY1" fmla="*/ 0 h 4497186"/>
              <a:gd name="connsiteX2" fmla="*/ 12230100 w 12230100"/>
              <a:gd name="connsiteY2" fmla="*/ 4497186 h 4497186"/>
              <a:gd name="connsiteX3" fmla="*/ 38100 w 12230100"/>
              <a:gd name="connsiteY3" fmla="*/ 4497186 h 4497186"/>
              <a:gd name="connsiteX4" fmla="*/ 38100 w 12230100"/>
              <a:gd name="connsiteY4" fmla="*/ 1803862 h 4497186"/>
              <a:gd name="connsiteX5" fmla="*/ 0 w 12230100"/>
              <a:gd name="connsiteY5" fmla="*/ 1575262 h 4497186"/>
              <a:gd name="connsiteX6" fmla="*/ 38100 w 12230100"/>
              <a:gd name="connsiteY6" fmla="*/ 0 h 4497186"/>
              <a:gd name="connsiteX0" fmla="*/ 0 w 12230100"/>
              <a:gd name="connsiteY0" fmla="*/ 1575262 h 4497186"/>
              <a:gd name="connsiteX1" fmla="*/ 38100 w 12230100"/>
              <a:gd name="connsiteY1" fmla="*/ 0 h 4497186"/>
              <a:gd name="connsiteX2" fmla="*/ 12230100 w 12230100"/>
              <a:gd name="connsiteY2" fmla="*/ 0 h 4497186"/>
              <a:gd name="connsiteX3" fmla="*/ 12230100 w 12230100"/>
              <a:gd name="connsiteY3" fmla="*/ 4497186 h 4497186"/>
              <a:gd name="connsiteX4" fmla="*/ 38100 w 12230100"/>
              <a:gd name="connsiteY4" fmla="*/ 4497186 h 4497186"/>
              <a:gd name="connsiteX5" fmla="*/ 38100 w 12230100"/>
              <a:gd name="connsiteY5" fmla="*/ 1803862 h 4497186"/>
              <a:gd name="connsiteX6" fmla="*/ 91440 w 12230100"/>
              <a:gd name="connsiteY6" fmla="*/ 1666702 h 4497186"/>
              <a:gd name="connsiteX0" fmla="*/ 8491 w 12200491"/>
              <a:gd name="connsiteY0" fmla="*/ 0 h 4497186"/>
              <a:gd name="connsiteX1" fmla="*/ 12200491 w 12200491"/>
              <a:gd name="connsiteY1" fmla="*/ 0 h 4497186"/>
              <a:gd name="connsiteX2" fmla="*/ 12200491 w 12200491"/>
              <a:gd name="connsiteY2" fmla="*/ 4497186 h 4497186"/>
              <a:gd name="connsiteX3" fmla="*/ 8491 w 12200491"/>
              <a:gd name="connsiteY3" fmla="*/ 4497186 h 4497186"/>
              <a:gd name="connsiteX4" fmla="*/ 8491 w 12200491"/>
              <a:gd name="connsiteY4" fmla="*/ 1803862 h 4497186"/>
              <a:gd name="connsiteX5" fmla="*/ 61831 w 12200491"/>
              <a:gd name="connsiteY5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53340 w 12192000"/>
              <a:gd name="connsiteY4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497186">
                <a:moveTo>
                  <a:pt x="0" y="0"/>
                </a:moveTo>
                <a:lnTo>
                  <a:pt x="12192000" y="0"/>
                </a:lnTo>
                <a:lnTo>
                  <a:pt x="12192000" y="4497186"/>
                </a:lnTo>
                <a:lnTo>
                  <a:pt x="0" y="4497186"/>
                </a:ln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42" y="1352479"/>
            <a:ext cx="4101534" cy="923330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16882D-8BEB-4DE9-9D6E-B66A42655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2" y="1073594"/>
            <a:ext cx="6095998" cy="42286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AFB177-595A-4BDE-9AC4-D7572B1CC5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247" y="6366233"/>
            <a:ext cx="1517521" cy="41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5214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34" y="235634"/>
            <a:ext cx="11772900" cy="907366"/>
          </a:xfr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834" y="1454834"/>
            <a:ext cx="5782467" cy="4610100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4392" y="1454834"/>
            <a:ext cx="5779008" cy="4610100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072217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5266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ottom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170783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" y="1447800"/>
            <a:ext cx="5760720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" y="2268990"/>
            <a:ext cx="5760720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920" y="1447800"/>
            <a:ext cx="5760720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920" y="2273382"/>
            <a:ext cx="5760720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663381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634" y="1452618"/>
            <a:ext cx="37570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2634" y="2273808"/>
            <a:ext cx="37570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06622" y="1452618"/>
            <a:ext cx="3754934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06622" y="2278200"/>
            <a:ext cx="3754934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8466" y="1452618"/>
            <a:ext cx="3754934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08466" y="2278200"/>
            <a:ext cx="3754934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669113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4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376098"/>
            <a:ext cx="2874807" cy="5260421"/>
          </a:xfrm>
          <a:prstGeom prst="rect">
            <a:avLst/>
          </a:prstGeom>
          <a:gradFill flip="none" rotWithShape="1">
            <a:gsLst>
              <a:gs pos="25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376098"/>
            <a:ext cx="2874807" cy="5260421"/>
          </a:xfrm>
          <a:prstGeom prst="rect">
            <a:avLst/>
          </a:prstGeom>
          <a:gradFill flip="none" rotWithShape="1">
            <a:gsLst>
              <a:gs pos="25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376098"/>
            <a:ext cx="2874807" cy="5260421"/>
          </a:xfrm>
          <a:prstGeom prst="rect">
            <a:avLst/>
          </a:prstGeom>
          <a:gradFill flip="none" rotWithShape="1">
            <a:gsLst>
              <a:gs pos="25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376098"/>
            <a:ext cx="2874807" cy="5260421"/>
          </a:xfrm>
          <a:prstGeom prst="rect">
            <a:avLst/>
          </a:prstGeom>
          <a:gradFill flip="none" rotWithShape="1">
            <a:gsLst>
              <a:gs pos="25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26720" y="384907"/>
            <a:ext cx="1176528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8692896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8" y="1376098"/>
            <a:ext cx="3848089" cy="5260421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3848089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309114" y="1376098"/>
            <a:ext cx="3848089" cy="5260421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309114" y="948037"/>
            <a:ext cx="3848089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43909" y="1376098"/>
            <a:ext cx="3848089" cy="5260421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43910" y="948037"/>
            <a:ext cx="3848089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381142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381142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27997" y="1005840"/>
            <a:ext cx="3829206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27997" y="1527048"/>
            <a:ext cx="3829206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61234" y="1005840"/>
            <a:ext cx="381581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61234" y="1527048"/>
            <a:ext cx="381581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26719" y="371052"/>
            <a:ext cx="11750331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2232259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Questio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440C9B-5899-407D-BC65-8B8988B0C2A4}"/>
              </a:ext>
            </a:extLst>
          </p:cNvPr>
          <p:cNvGrpSpPr/>
          <p:nvPr userDrawn="1"/>
        </p:nvGrpSpPr>
        <p:grpSpPr>
          <a:xfrm>
            <a:off x="274320" y="320039"/>
            <a:ext cx="11917681" cy="919959"/>
            <a:chOff x="274320" y="320040"/>
            <a:chExt cx="11917681" cy="51090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1CB721-FBCB-4DC7-9C2A-15C90E984F90}"/>
                </a:ext>
              </a:extLst>
            </p:cNvPr>
            <p:cNvSpPr/>
            <p:nvPr userDrawn="1"/>
          </p:nvSpPr>
          <p:spPr>
            <a:xfrm>
              <a:off x="426721" y="320040"/>
              <a:ext cx="11765280" cy="510909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DDBDFD-39A6-0043-BAD4-065FAFF6A9DA}"/>
                </a:ext>
              </a:extLst>
            </p:cNvPr>
            <p:cNvSpPr/>
            <p:nvPr userDrawn="1"/>
          </p:nvSpPr>
          <p:spPr>
            <a:xfrm>
              <a:off x="274320" y="320040"/>
              <a:ext cx="152400" cy="51090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8" y="1384275"/>
            <a:ext cx="11917682" cy="5252245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426719" y="1467134"/>
            <a:ext cx="11750331" cy="5070826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26719" y="320040"/>
            <a:ext cx="11750331" cy="905234"/>
          </a:xfrm>
        </p:spPr>
        <p:txBody>
          <a:bodyPr anchor="ctr"/>
          <a:lstStyle>
            <a:lvl1pPr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4586441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365856" y="0"/>
            <a:ext cx="11375435" cy="58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body" idx="1"/>
          </p:nvPr>
        </p:nvSpPr>
        <p:spPr>
          <a:xfrm>
            <a:off x="365856" y="1076960"/>
            <a:ext cx="11372771" cy="4911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5375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11193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194833" y="1449473"/>
            <a:ext cx="11654267" cy="4603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609600" y="219514"/>
            <a:ext cx="10972800" cy="1008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45700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953415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 type="obj">
  <p:cSld name="1_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530685" y="255354"/>
            <a:ext cx="11130627" cy="656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267" b="0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78409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4311F-26F7-974A-9192-96B77D15B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61BCA-460B-834F-B3A1-10EBC54DF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D3727-6C21-FC48-BAE7-E3EC56C80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9F77C-2CE4-1C4E-9506-8ED685DF02DB}" type="datetimeFigureOut">
              <a:rPr lang="en-US" smtClean="0"/>
              <a:t>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41A0F-D237-7149-A3F5-C1FD3EA37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4AC3C-DAD6-3641-9B30-37719930A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25A7A-63CA-5248-A7DF-24F38BEA1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442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-10633" y="-2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  <p:pic>
        <p:nvPicPr>
          <p:cNvPr id="12" name="Google Shape;16;p29">
            <a:extLst>
              <a:ext uri="{FF2B5EF4-FFF2-40B4-BE49-F238E27FC236}">
                <a16:creationId xmlns:a16="http://schemas.microsoft.com/office/drawing/2014/main" id="{019D6F2B-7196-624E-82B0-AE48639B60E7}"/>
              </a:ext>
            </a:extLst>
          </p:cNvPr>
          <p:cNvPicPr preferRelativeResize="0"/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8636" y="2509708"/>
            <a:ext cx="2573413" cy="6959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5568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30017"/>
            <a:ext cx="11658600" cy="908221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50072"/>
            <a:ext cx="11658600" cy="4610100"/>
          </a:xfrm>
        </p:spPr>
        <p:txBody>
          <a:bodyPr/>
          <a:lstStyle>
            <a:lvl1pPr marL="228600" indent="-228600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tabLst/>
              <a:defRPr sz="1800">
                <a:latin typeface="+mn-lt"/>
                <a:cs typeface="Arial" panose="020B0604020202020204" pitchFamily="34" charset="0"/>
              </a:defRPr>
            </a:lvl2pPr>
            <a:lvl3pPr marL="857250" indent="-171450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043206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0" y="1073594"/>
            <a:ext cx="12191999" cy="4228673"/>
          </a:xfrm>
          <a:custGeom>
            <a:avLst/>
            <a:gdLst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0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1803862 h 4497186"/>
              <a:gd name="connsiteX5" fmla="*/ 0 w 12192000"/>
              <a:gd name="connsiteY5" fmla="*/ 0 h 4497186"/>
              <a:gd name="connsiteX0" fmla="*/ 38100 w 12230100"/>
              <a:gd name="connsiteY0" fmla="*/ 0 h 4497186"/>
              <a:gd name="connsiteX1" fmla="*/ 12230100 w 12230100"/>
              <a:gd name="connsiteY1" fmla="*/ 0 h 4497186"/>
              <a:gd name="connsiteX2" fmla="*/ 12230100 w 12230100"/>
              <a:gd name="connsiteY2" fmla="*/ 4497186 h 4497186"/>
              <a:gd name="connsiteX3" fmla="*/ 38100 w 12230100"/>
              <a:gd name="connsiteY3" fmla="*/ 4497186 h 4497186"/>
              <a:gd name="connsiteX4" fmla="*/ 38100 w 12230100"/>
              <a:gd name="connsiteY4" fmla="*/ 1803862 h 4497186"/>
              <a:gd name="connsiteX5" fmla="*/ 0 w 12230100"/>
              <a:gd name="connsiteY5" fmla="*/ 1575262 h 4497186"/>
              <a:gd name="connsiteX6" fmla="*/ 38100 w 12230100"/>
              <a:gd name="connsiteY6" fmla="*/ 0 h 4497186"/>
              <a:gd name="connsiteX0" fmla="*/ 0 w 12230100"/>
              <a:gd name="connsiteY0" fmla="*/ 1575262 h 4497186"/>
              <a:gd name="connsiteX1" fmla="*/ 38100 w 12230100"/>
              <a:gd name="connsiteY1" fmla="*/ 0 h 4497186"/>
              <a:gd name="connsiteX2" fmla="*/ 12230100 w 12230100"/>
              <a:gd name="connsiteY2" fmla="*/ 0 h 4497186"/>
              <a:gd name="connsiteX3" fmla="*/ 12230100 w 12230100"/>
              <a:gd name="connsiteY3" fmla="*/ 4497186 h 4497186"/>
              <a:gd name="connsiteX4" fmla="*/ 38100 w 12230100"/>
              <a:gd name="connsiteY4" fmla="*/ 4497186 h 4497186"/>
              <a:gd name="connsiteX5" fmla="*/ 38100 w 12230100"/>
              <a:gd name="connsiteY5" fmla="*/ 1803862 h 4497186"/>
              <a:gd name="connsiteX6" fmla="*/ 91440 w 12230100"/>
              <a:gd name="connsiteY6" fmla="*/ 1666702 h 4497186"/>
              <a:gd name="connsiteX0" fmla="*/ 8491 w 12200491"/>
              <a:gd name="connsiteY0" fmla="*/ 0 h 4497186"/>
              <a:gd name="connsiteX1" fmla="*/ 12200491 w 12200491"/>
              <a:gd name="connsiteY1" fmla="*/ 0 h 4497186"/>
              <a:gd name="connsiteX2" fmla="*/ 12200491 w 12200491"/>
              <a:gd name="connsiteY2" fmla="*/ 4497186 h 4497186"/>
              <a:gd name="connsiteX3" fmla="*/ 8491 w 12200491"/>
              <a:gd name="connsiteY3" fmla="*/ 4497186 h 4497186"/>
              <a:gd name="connsiteX4" fmla="*/ 8491 w 12200491"/>
              <a:gd name="connsiteY4" fmla="*/ 1803862 h 4497186"/>
              <a:gd name="connsiteX5" fmla="*/ 61831 w 12200491"/>
              <a:gd name="connsiteY5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53340 w 12192000"/>
              <a:gd name="connsiteY4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497186">
                <a:moveTo>
                  <a:pt x="0" y="0"/>
                </a:moveTo>
                <a:lnTo>
                  <a:pt x="12192000" y="0"/>
                </a:lnTo>
                <a:lnTo>
                  <a:pt x="12192000" y="4497186"/>
                </a:lnTo>
                <a:lnTo>
                  <a:pt x="0" y="4497186"/>
                </a:ln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42" y="1352479"/>
            <a:ext cx="4101534" cy="923330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16882D-8BEB-4DE9-9D6E-B66A42655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2" y="1073594"/>
            <a:ext cx="6095998" cy="42286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AFB177-595A-4BDE-9AC4-D7572B1CC5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247" y="6366233"/>
            <a:ext cx="1517521" cy="41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8380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34" y="235634"/>
            <a:ext cx="11676248" cy="907366"/>
          </a:xfr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834" y="1454834"/>
            <a:ext cx="5782467" cy="4610100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4392" y="1454834"/>
            <a:ext cx="5686690" cy="4610100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382323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77776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ottom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14383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47800"/>
            <a:ext cx="5647944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68990"/>
            <a:ext cx="5647944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920" y="1447800"/>
            <a:ext cx="5647180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920" y="2273382"/>
            <a:ext cx="5647180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7746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-10633" y="-2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  <p:pic>
        <p:nvPicPr>
          <p:cNvPr id="12" name="Google Shape;16;p29">
            <a:extLst>
              <a:ext uri="{FF2B5EF4-FFF2-40B4-BE49-F238E27FC236}">
                <a16:creationId xmlns:a16="http://schemas.microsoft.com/office/drawing/2014/main" id="{019D6F2B-7196-624E-82B0-AE48639B60E7}"/>
              </a:ext>
            </a:extLst>
          </p:cNvPr>
          <p:cNvPicPr preferRelativeResize="0"/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8636" y="2509708"/>
            <a:ext cx="2573413" cy="6959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15796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52618"/>
            <a:ext cx="3654912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73808"/>
            <a:ext cx="3654912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55289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55289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8466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08466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813248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4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5922CA-3E0F-485B-9F76-A1F211BE7C4F}"/>
              </a:ext>
            </a:extLst>
          </p:cNvPr>
          <p:cNvGrpSpPr/>
          <p:nvPr userDrawn="1"/>
        </p:nvGrpSpPr>
        <p:grpSpPr>
          <a:xfrm>
            <a:off x="314661" y="948037"/>
            <a:ext cx="11877340" cy="5688482"/>
            <a:chOff x="274319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9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20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328861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3288610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630290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6302901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25F09E4-91A6-437A-BED4-ED7995D473E7}"/>
                </a:ext>
              </a:extLst>
            </p:cNvPr>
            <p:cNvSpPr/>
            <p:nvPr userDrawn="1"/>
          </p:nvSpPr>
          <p:spPr>
            <a:xfrm>
              <a:off x="9317192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192D3D3-2A2D-4482-B3F5-B0CBCD39D93A}"/>
                </a:ext>
              </a:extLst>
            </p:cNvPr>
            <p:cNvSpPr/>
            <p:nvPr userDrawn="1"/>
          </p:nvSpPr>
          <p:spPr>
            <a:xfrm>
              <a:off x="9317193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4047" y="1005840"/>
            <a:ext cx="2861458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4046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98337" y="1005840"/>
            <a:ext cx="287480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98337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22680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2268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67061" y="384907"/>
            <a:ext cx="1176528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14661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26918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26918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6316394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187DF1-019D-4B29-80A4-491D910D6F8B}"/>
              </a:ext>
            </a:extLst>
          </p:cNvPr>
          <p:cNvGrpSpPr/>
          <p:nvPr userDrawn="1"/>
        </p:nvGrpSpPr>
        <p:grpSpPr>
          <a:xfrm>
            <a:off x="304800" y="948037"/>
            <a:ext cx="11887199" cy="5688482"/>
            <a:chOff x="274318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8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19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4309114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4309114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8343909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8343910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93774" y="1005840"/>
            <a:ext cx="381142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93774" y="1527048"/>
            <a:ext cx="381142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27997" y="1005840"/>
            <a:ext cx="3829206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27997" y="1527048"/>
            <a:ext cx="3829206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70962" y="1005840"/>
            <a:ext cx="381581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70962" y="1527048"/>
            <a:ext cx="381581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57200" y="371051"/>
            <a:ext cx="11752438" cy="401224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0480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5332358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Questio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440C9B-5899-407D-BC65-8B8988B0C2A4}"/>
              </a:ext>
            </a:extLst>
          </p:cNvPr>
          <p:cNvGrpSpPr/>
          <p:nvPr userDrawn="1"/>
        </p:nvGrpSpPr>
        <p:grpSpPr>
          <a:xfrm>
            <a:off x="308368" y="320039"/>
            <a:ext cx="11883633" cy="919959"/>
            <a:chOff x="308368" y="320040"/>
            <a:chExt cx="11883633" cy="51090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1CB721-FBCB-4DC7-9C2A-15C90E984F90}"/>
                </a:ext>
              </a:extLst>
            </p:cNvPr>
            <p:cNvSpPr/>
            <p:nvPr userDrawn="1"/>
          </p:nvSpPr>
          <p:spPr>
            <a:xfrm>
              <a:off x="426721" y="320040"/>
              <a:ext cx="11765280" cy="510909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DDBDFD-39A6-0043-BAD4-065FAFF6A9DA}"/>
                </a:ext>
              </a:extLst>
            </p:cNvPr>
            <p:cNvSpPr/>
            <p:nvPr userDrawn="1"/>
          </p:nvSpPr>
          <p:spPr>
            <a:xfrm>
              <a:off x="308368" y="320040"/>
              <a:ext cx="152400" cy="51090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304800" y="1384275"/>
            <a:ext cx="11887200" cy="5252245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426719" y="1467134"/>
            <a:ext cx="11750331" cy="5070826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60768" y="320040"/>
            <a:ext cx="11716282" cy="905234"/>
          </a:xfrm>
        </p:spPr>
        <p:txBody>
          <a:bodyPr anchor="ctr"/>
          <a:lstStyle>
            <a:lvl1pPr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2320555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56" y="0"/>
            <a:ext cx="11375435" cy="589280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5856" y="1076960"/>
            <a:ext cx="11372771" cy="491124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level0.4	</a:t>
            </a:r>
          </a:p>
        </p:txBody>
      </p:sp>
    </p:spTree>
    <p:extLst>
      <p:ext uri="{BB962C8B-B14F-4D97-AF65-F5344CB8AC3E}">
        <p14:creationId xmlns:p14="http://schemas.microsoft.com/office/powerpoint/2010/main" val="310577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30017"/>
            <a:ext cx="11658600" cy="908221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50072"/>
            <a:ext cx="11658600" cy="4610100"/>
          </a:xfrm>
        </p:spPr>
        <p:txBody>
          <a:bodyPr/>
          <a:lstStyle>
            <a:lvl1pPr marL="228600" indent="-228600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tabLst/>
              <a:defRPr sz="1800">
                <a:latin typeface="+mn-lt"/>
                <a:cs typeface="Arial" panose="020B0604020202020204" pitchFamily="34" charset="0"/>
              </a:defRPr>
            </a:lvl2pPr>
            <a:lvl3pPr marL="857250" indent="-171450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606970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0" y="1073594"/>
            <a:ext cx="12191999" cy="4228673"/>
          </a:xfrm>
          <a:custGeom>
            <a:avLst/>
            <a:gdLst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0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1803862 h 4497186"/>
              <a:gd name="connsiteX5" fmla="*/ 0 w 12192000"/>
              <a:gd name="connsiteY5" fmla="*/ 0 h 4497186"/>
              <a:gd name="connsiteX0" fmla="*/ 38100 w 12230100"/>
              <a:gd name="connsiteY0" fmla="*/ 0 h 4497186"/>
              <a:gd name="connsiteX1" fmla="*/ 12230100 w 12230100"/>
              <a:gd name="connsiteY1" fmla="*/ 0 h 4497186"/>
              <a:gd name="connsiteX2" fmla="*/ 12230100 w 12230100"/>
              <a:gd name="connsiteY2" fmla="*/ 4497186 h 4497186"/>
              <a:gd name="connsiteX3" fmla="*/ 38100 w 12230100"/>
              <a:gd name="connsiteY3" fmla="*/ 4497186 h 4497186"/>
              <a:gd name="connsiteX4" fmla="*/ 38100 w 12230100"/>
              <a:gd name="connsiteY4" fmla="*/ 1803862 h 4497186"/>
              <a:gd name="connsiteX5" fmla="*/ 0 w 12230100"/>
              <a:gd name="connsiteY5" fmla="*/ 1575262 h 4497186"/>
              <a:gd name="connsiteX6" fmla="*/ 38100 w 12230100"/>
              <a:gd name="connsiteY6" fmla="*/ 0 h 4497186"/>
              <a:gd name="connsiteX0" fmla="*/ 0 w 12230100"/>
              <a:gd name="connsiteY0" fmla="*/ 1575262 h 4497186"/>
              <a:gd name="connsiteX1" fmla="*/ 38100 w 12230100"/>
              <a:gd name="connsiteY1" fmla="*/ 0 h 4497186"/>
              <a:gd name="connsiteX2" fmla="*/ 12230100 w 12230100"/>
              <a:gd name="connsiteY2" fmla="*/ 0 h 4497186"/>
              <a:gd name="connsiteX3" fmla="*/ 12230100 w 12230100"/>
              <a:gd name="connsiteY3" fmla="*/ 4497186 h 4497186"/>
              <a:gd name="connsiteX4" fmla="*/ 38100 w 12230100"/>
              <a:gd name="connsiteY4" fmla="*/ 4497186 h 4497186"/>
              <a:gd name="connsiteX5" fmla="*/ 38100 w 12230100"/>
              <a:gd name="connsiteY5" fmla="*/ 1803862 h 4497186"/>
              <a:gd name="connsiteX6" fmla="*/ 91440 w 12230100"/>
              <a:gd name="connsiteY6" fmla="*/ 1666702 h 4497186"/>
              <a:gd name="connsiteX0" fmla="*/ 8491 w 12200491"/>
              <a:gd name="connsiteY0" fmla="*/ 0 h 4497186"/>
              <a:gd name="connsiteX1" fmla="*/ 12200491 w 12200491"/>
              <a:gd name="connsiteY1" fmla="*/ 0 h 4497186"/>
              <a:gd name="connsiteX2" fmla="*/ 12200491 w 12200491"/>
              <a:gd name="connsiteY2" fmla="*/ 4497186 h 4497186"/>
              <a:gd name="connsiteX3" fmla="*/ 8491 w 12200491"/>
              <a:gd name="connsiteY3" fmla="*/ 4497186 h 4497186"/>
              <a:gd name="connsiteX4" fmla="*/ 8491 w 12200491"/>
              <a:gd name="connsiteY4" fmla="*/ 1803862 h 4497186"/>
              <a:gd name="connsiteX5" fmla="*/ 61831 w 12200491"/>
              <a:gd name="connsiteY5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53340 w 12192000"/>
              <a:gd name="connsiteY4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497186">
                <a:moveTo>
                  <a:pt x="0" y="0"/>
                </a:moveTo>
                <a:lnTo>
                  <a:pt x="12192000" y="0"/>
                </a:lnTo>
                <a:lnTo>
                  <a:pt x="12192000" y="4497186"/>
                </a:lnTo>
                <a:lnTo>
                  <a:pt x="0" y="4497186"/>
                </a:ln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42" y="1352479"/>
            <a:ext cx="4101534" cy="923330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16882D-8BEB-4DE9-9D6E-B66A42655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2" y="1073594"/>
            <a:ext cx="6095998" cy="42286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AFB177-595A-4BDE-9AC4-D7572B1CC5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247" y="6366233"/>
            <a:ext cx="1517521" cy="41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996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34" y="235634"/>
            <a:ext cx="11676248" cy="907366"/>
          </a:xfr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834" y="1454834"/>
            <a:ext cx="5782467" cy="4610100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4392" y="1454834"/>
            <a:ext cx="5686690" cy="4610100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7771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190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ottom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4206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47800"/>
            <a:ext cx="5647944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68990"/>
            <a:ext cx="5647944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920" y="1447800"/>
            <a:ext cx="5647180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920" y="2273382"/>
            <a:ext cx="5647180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0240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30017"/>
            <a:ext cx="11658600" cy="908221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50072"/>
            <a:ext cx="11658600" cy="4610100"/>
          </a:xfrm>
        </p:spPr>
        <p:txBody>
          <a:bodyPr/>
          <a:lstStyle>
            <a:lvl1pPr marL="228600" indent="-228600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tabLst/>
              <a:defRPr sz="1800">
                <a:latin typeface="+mn-lt"/>
                <a:cs typeface="Arial" panose="020B0604020202020204" pitchFamily="34" charset="0"/>
              </a:defRPr>
            </a:lvl2pPr>
            <a:lvl3pPr marL="857250" indent="-171450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916375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52618"/>
            <a:ext cx="3654912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73808"/>
            <a:ext cx="3654912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55289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55289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8466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08466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84810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4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5922CA-3E0F-485B-9F76-A1F211BE7C4F}"/>
              </a:ext>
            </a:extLst>
          </p:cNvPr>
          <p:cNvGrpSpPr/>
          <p:nvPr userDrawn="1"/>
        </p:nvGrpSpPr>
        <p:grpSpPr>
          <a:xfrm>
            <a:off x="314661" y="948037"/>
            <a:ext cx="11877340" cy="5688482"/>
            <a:chOff x="274319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9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20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328861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3288610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630290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6302901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25F09E4-91A6-437A-BED4-ED7995D473E7}"/>
                </a:ext>
              </a:extLst>
            </p:cNvPr>
            <p:cNvSpPr/>
            <p:nvPr userDrawn="1"/>
          </p:nvSpPr>
          <p:spPr>
            <a:xfrm>
              <a:off x="9317192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192D3D3-2A2D-4482-B3F5-B0CBCD39D93A}"/>
                </a:ext>
              </a:extLst>
            </p:cNvPr>
            <p:cNvSpPr/>
            <p:nvPr userDrawn="1"/>
          </p:nvSpPr>
          <p:spPr>
            <a:xfrm>
              <a:off x="9317193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4047" y="1005840"/>
            <a:ext cx="2861458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4046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98337" y="1005840"/>
            <a:ext cx="287480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98337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22680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2268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67061" y="384907"/>
            <a:ext cx="1176528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14661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26918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26918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03731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187DF1-019D-4B29-80A4-491D910D6F8B}"/>
              </a:ext>
            </a:extLst>
          </p:cNvPr>
          <p:cNvGrpSpPr/>
          <p:nvPr userDrawn="1"/>
        </p:nvGrpSpPr>
        <p:grpSpPr>
          <a:xfrm>
            <a:off x="304800" y="948037"/>
            <a:ext cx="11887199" cy="5688482"/>
            <a:chOff x="274318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8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19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4309114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4309114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8343909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8343910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93774" y="1005840"/>
            <a:ext cx="381142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93774" y="1527048"/>
            <a:ext cx="381142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27997" y="1005840"/>
            <a:ext cx="3829206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27997" y="1527048"/>
            <a:ext cx="3829206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70962" y="1005840"/>
            <a:ext cx="381581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70962" y="1527048"/>
            <a:ext cx="381581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57200" y="371051"/>
            <a:ext cx="11752438" cy="401224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0480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372294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Questio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440C9B-5899-407D-BC65-8B8988B0C2A4}"/>
              </a:ext>
            </a:extLst>
          </p:cNvPr>
          <p:cNvGrpSpPr/>
          <p:nvPr userDrawn="1"/>
        </p:nvGrpSpPr>
        <p:grpSpPr>
          <a:xfrm>
            <a:off x="308368" y="320039"/>
            <a:ext cx="11883633" cy="919959"/>
            <a:chOff x="308368" y="320040"/>
            <a:chExt cx="11883633" cy="51090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1CB721-FBCB-4DC7-9C2A-15C90E984F90}"/>
                </a:ext>
              </a:extLst>
            </p:cNvPr>
            <p:cNvSpPr/>
            <p:nvPr userDrawn="1"/>
          </p:nvSpPr>
          <p:spPr>
            <a:xfrm>
              <a:off x="426721" y="320040"/>
              <a:ext cx="11765280" cy="510909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DDBDFD-39A6-0043-BAD4-065FAFF6A9DA}"/>
                </a:ext>
              </a:extLst>
            </p:cNvPr>
            <p:cNvSpPr/>
            <p:nvPr userDrawn="1"/>
          </p:nvSpPr>
          <p:spPr>
            <a:xfrm>
              <a:off x="308368" y="320040"/>
              <a:ext cx="152400" cy="51090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304800" y="1384275"/>
            <a:ext cx="11887200" cy="5252245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426719" y="1467134"/>
            <a:ext cx="11750331" cy="5070826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60768" y="320040"/>
            <a:ext cx="11716282" cy="905234"/>
          </a:xfrm>
        </p:spPr>
        <p:txBody>
          <a:bodyPr anchor="ctr"/>
          <a:lstStyle>
            <a:lvl1pPr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619635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50050" r="25122" b="449"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72306A-6D28-4B79-9F33-F65B3290E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482" y="2590800"/>
            <a:ext cx="2573413" cy="695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0" y="0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004787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30017"/>
            <a:ext cx="11658600" cy="908221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50072"/>
            <a:ext cx="11658600" cy="4610100"/>
          </a:xfrm>
        </p:spPr>
        <p:txBody>
          <a:bodyPr/>
          <a:lstStyle>
            <a:lvl1pPr marL="228600" indent="-228600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tabLst/>
              <a:defRPr sz="1800">
                <a:latin typeface="+mn-lt"/>
                <a:cs typeface="Arial" panose="020B0604020202020204" pitchFamily="34" charset="0"/>
              </a:defRPr>
            </a:lvl2pPr>
            <a:lvl3pPr marL="857250" indent="-171450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851109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0" y="1073594"/>
            <a:ext cx="12191999" cy="4228673"/>
          </a:xfrm>
          <a:custGeom>
            <a:avLst/>
            <a:gdLst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0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1803862 h 4497186"/>
              <a:gd name="connsiteX5" fmla="*/ 0 w 12192000"/>
              <a:gd name="connsiteY5" fmla="*/ 0 h 4497186"/>
              <a:gd name="connsiteX0" fmla="*/ 38100 w 12230100"/>
              <a:gd name="connsiteY0" fmla="*/ 0 h 4497186"/>
              <a:gd name="connsiteX1" fmla="*/ 12230100 w 12230100"/>
              <a:gd name="connsiteY1" fmla="*/ 0 h 4497186"/>
              <a:gd name="connsiteX2" fmla="*/ 12230100 w 12230100"/>
              <a:gd name="connsiteY2" fmla="*/ 4497186 h 4497186"/>
              <a:gd name="connsiteX3" fmla="*/ 38100 w 12230100"/>
              <a:gd name="connsiteY3" fmla="*/ 4497186 h 4497186"/>
              <a:gd name="connsiteX4" fmla="*/ 38100 w 12230100"/>
              <a:gd name="connsiteY4" fmla="*/ 1803862 h 4497186"/>
              <a:gd name="connsiteX5" fmla="*/ 0 w 12230100"/>
              <a:gd name="connsiteY5" fmla="*/ 1575262 h 4497186"/>
              <a:gd name="connsiteX6" fmla="*/ 38100 w 12230100"/>
              <a:gd name="connsiteY6" fmla="*/ 0 h 4497186"/>
              <a:gd name="connsiteX0" fmla="*/ 0 w 12230100"/>
              <a:gd name="connsiteY0" fmla="*/ 1575262 h 4497186"/>
              <a:gd name="connsiteX1" fmla="*/ 38100 w 12230100"/>
              <a:gd name="connsiteY1" fmla="*/ 0 h 4497186"/>
              <a:gd name="connsiteX2" fmla="*/ 12230100 w 12230100"/>
              <a:gd name="connsiteY2" fmla="*/ 0 h 4497186"/>
              <a:gd name="connsiteX3" fmla="*/ 12230100 w 12230100"/>
              <a:gd name="connsiteY3" fmla="*/ 4497186 h 4497186"/>
              <a:gd name="connsiteX4" fmla="*/ 38100 w 12230100"/>
              <a:gd name="connsiteY4" fmla="*/ 4497186 h 4497186"/>
              <a:gd name="connsiteX5" fmla="*/ 38100 w 12230100"/>
              <a:gd name="connsiteY5" fmla="*/ 1803862 h 4497186"/>
              <a:gd name="connsiteX6" fmla="*/ 91440 w 12230100"/>
              <a:gd name="connsiteY6" fmla="*/ 1666702 h 4497186"/>
              <a:gd name="connsiteX0" fmla="*/ 8491 w 12200491"/>
              <a:gd name="connsiteY0" fmla="*/ 0 h 4497186"/>
              <a:gd name="connsiteX1" fmla="*/ 12200491 w 12200491"/>
              <a:gd name="connsiteY1" fmla="*/ 0 h 4497186"/>
              <a:gd name="connsiteX2" fmla="*/ 12200491 w 12200491"/>
              <a:gd name="connsiteY2" fmla="*/ 4497186 h 4497186"/>
              <a:gd name="connsiteX3" fmla="*/ 8491 w 12200491"/>
              <a:gd name="connsiteY3" fmla="*/ 4497186 h 4497186"/>
              <a:gd name="connsiteX4" fmla="*/ 8491 w 12200491"/>
              <a:gd name="connsiteY4" fmla="*/ 1803862 h 4497186"/>
              <a:gd name="connsiteX5" fmla="*/ 61831 w 12200491"/>
              <a:gd name="connsiteY5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53340 w 12192000"/>
              <a:gd name="connsiteY4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497186">
                <a:moveTo>
                  <a:pt x="0" y="0"/>
                </a:moveTo>
                <a:lnTo>
                  <a:pt x="12192000" y="0"/>
                </a:lnTo>
                <a:lnTo>
                  <a:pt x="12192000" y="4497186"/>
                </a:lnTo>
                <a:lnTo>
                  <a:pt x="0" y="4497186"/>
                </a:ln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42" y="1352479"/>
            <a:ext cx="4101534" cy="923330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16882D-8BEB-4DE9-9D6E-B66A42655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4" t="18779" r="22594" b="14403"/>
          <a:stretch/>
        </p:blipFill>
        <p:spPr>
          <a:xfrm>
            <a:off x="6096002" y="1073594"/>
            <a:ext cx="6095998" cy="42286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AFB177-595A-4BDE-9AC4-D7572B1CC5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247" y="6366233"/>
            <a:ext cx="1517521" cy="41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597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34" y="235634"/>
            <a:ext cx="11676248" cy="907366"/>
          </a:xfr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834" y="1454834"/>
            <a:ext cx="5782467" cy="4610100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4392" y="1454834"/>
            <a:ext cx="5686690" cy="4610100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7011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55481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ottom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6850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0" y="1073594"/>
            <a:ext cx="12191999" cy="4228673"/>
          </a:xfrm>
          <a:custGeom>
            <a:avLst/>
            <a:gdLst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0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1803862 h 4497186"/>
              <a:gd name="connsiteX5" fmla="*/ 0 w 12192000"/>
              <a:gd name="connsiteY5" fmla="*/ 0 h 4497186"/>
              <a:gd name="connsiteX0" fmla="*/ 38100 w 12230100"/>
              <a:gd name="connsiteY0" fmla="*/ 0 h 4497186"/>
              <a:gd name="connsiteX1" fmla="*/ 12230100 w 12230100"/>
              <a:gd name="connsiteY1" fmla="*/ 0 h 4497186"/>
              <a:gd name="connsiteX2" fmla="*/ 12230100 w 12230100"/>
              <a:gd name="connsiteY2" fmla="*/ 4497186 h 4497186"/>
              <a:gd name="connsiteX3" fmla="*/ 38100 w 12230100"/>
              <a:gd name="connsiteY3" fmla="*/ 4497186 h 4497186"/>
              <a:gd name="connsiteX4" fmla="*/ 38100 w 12230100"/>
              <a:gd name="connsiteY4" fmla="*/ 1803862 h 4497186"/>
              <a:gd name="connsiteX5" fmla="*/ 0 w 12230100"/>
              <a:gd name="connsiteY5" fmla="*/ 1575262 h 4497186"/>
              <a:gd name="connsiteX6" fmla="*/ 38100 w 12230100"/>
              <a:gd name="connsiteY6" fmla="*/ 0 h 4497186"/>
              <a:gd name="connsiteX0" fmla="*/ 0 w 12230100"/>
              <a:gd name="connsiteY0" fmla="*/ 1575262 h 4497186"/>
              <a:gd name="connsiteX1" fmla="*/ 38100 w 12230100"/>
              <a:gd name="connsiteY1" fmla="*/ 0 h 4497186"/>
              <a:gd name="connsiteX2" fmla="*/ 12230100 w 12230100"/>
              <a:gd name="connsiteY2" fmla="*/ 0 h 4497186"/>
              <a:gd name="connsiteX3" fmla="*/ 12230100 w 12230100"/>
              <a:gd name="connsiteY3" fmla="*/ 4497186 h 4497186"/>
              <a:gd name="connsiteX4" fmla="*/ 38100 w 12230100"/>
              <a:gd name="connsiteY4" fmla="*/ 4497186 h 4497186"/>
              <a:gd name="connsiteX5" fmla="*/ 38100 w 12230100"/>
              <a:gd name="connsiteY5" fmla="*/ 1803862 h 4497186"/>
              <a:gd name="connsiteX6" fmla="*/ 91440 w 12230100"/>
              <a:gd name="connsiteY6" fmla="*/ 1666702 h 4497186"/>
              <a:gd name="connsiteX0" fmla="*/ 8491 w 12200491"/>
              <a:gd name="connsiteY0" fmla="*/ 0 h 4497186"/>
              <a:gd name="connsiteX1" fmla="*/ 12200491 w 12200491"/>
              <a:gd name="connsiteY1" fmla="*/ 0 h 4497186"/>
              <a:gd name="connsiteX2" fmla="*/ 12200491 w 12200491"/>
              <a:gd name="connsiteY2" fmla="*/ 4497186 h 4497186"/>
              <a:gd name="connsiteX3" fmla="*/ 8491 w 12200491"/>
              <a:gd name="connsiteY3" fmla="*/ 4497186 h 4497186"/>
              <a:gd name="connsiteX4" fmla="*/ 8491 w 12200491"/>
              <a:gd name="connsiteY4" fmla="*/ 1803862 h 4497186"/>
              <a:gd name="connsiteX5" fmla="*/ 61831 w 12200491"/>
              <a:gd name="connsiteY5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53340 w 12192000"/>
              <a:gd name="connsiteY4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497186">
                <a:moveTo>
                  <a:pt x="0" y="0"/>
                </a:moveTo>
                <a:lnTo>
                  <a:pt x="12192000" y="0"/>
                </a:lnTo>
                <a:lnTo>
                  <a:pt x="12192000" y="4497186"/>
                </a:lnTo>
                <a:lnTo>
                  <a:pt x="0" y="4497186"/>
                </a:ln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42" y="1352479"/>
            <a:ext cx="4101534" cy="923330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16882D-8BEB-4DE9-9D6E-B66A42655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4" t="18779" r="22594" b="14403"/>
          <a:stretch/>
        </p:blipFill>
        <p:spPr>
          <a:xfrm>
            <a:off x="6096002" y="1073594"/>
            <a:ext cx="6095998" cy="42286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AFB177-595A-4BDE-9AC4-D7572B1CC5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247" y="6366233"/>
            <a:ext cx="1517521" cy="41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273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47800"/>
            <a:ext cx="5647944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68990"/>
            <a:ext cx="5647944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920" y="1447800"/>
            <a:ext cx="5647180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920" y="2273382"/>
            <a:ext cx="5647180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86823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52618"/>
            <a:ext cx="3654912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73808"/>
            <a:ext cx="3654912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55289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55289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8466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08466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46088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4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5922CA-3E0F-485B-9F76-A1F211BE7C4F}"/>
              </a:ext>
            </a:extLst>
          </p:cNvPr>
          <p:cNvGrpSpPr/>
          <p:nvPr userDrawn="1"/>
        </p:nvGrpSpPr>
        <p:grpSpPr>
          <a:xfrm>
            <a:off x="305106" y="1154244"/>
            <a:ext cx="11877340" cy="5560755"/>
            <a:chOff x="274319" y="697174"/>
            <a:chExt cx="11917681" cy="593934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9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20" y="715319"/>
              <a:ext cx="2874807" cy="67645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328861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3288610" y="715319"/>
              <a:ext cx="2874807" cy="67645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630290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6302901" y="715319"/>
              <a:ext cx="2874807" cy="67645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25F09E4-91A6-437A-BED4-ED7995D473E7}"/>
                </a:ext>
              </a:extLst>
            </p:cNvPr>
            <p:cNvSpPr/>
            <p:nvPr userDrawn="1"/>
          </p:nvSpPr>
          <p:spPr>
            <a:xfrm>
              <a:off x="9317192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192D3D3-2A2D-4482-B3F5-B0CBCD39D93A}"/>
                </a:ext>
              </a:extLst>
            </p:cNvPr>
            <p:cNvSpPr/>
            <p:nvPr userDrawn="1"/>
          </p:nvSpPr>
          <p:spPr>
            <a:xfrm>
              <a:off x="9317193" y="697174"/>
              <a:ext cx="2874807" cy="69459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4047" y="1154244"/>
            <a:ext cx="2861458" cy="633334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4046" y="1938528"/>
            <a:ext cx="2861459" cy="4664240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378131" y="1154244"/>
            <a:ext cx="2874807" cy="633334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98337" y="1938528"/>
            <a:ext cx="2874807" cy="4664240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22680" y="1154244"/>
            <a:ext cx="2864755" cy="633334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22680" y="1938528"/>
            <a:ext cx="2864755" cy="4664240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26918" y="1171232"/>
            <a:ext cx="2864755" cy="61634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26918" y="1938528"/>
            <a:ext cx="2864755" cy="4664240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444341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187DF1-019D-4B29-80A4-491D910D6F8B}"/>
              </a:ext>
            </a:extLst>
          </p:cNvPr>
          <p:cNvGrpSpPr/>
          <p:nvPr userDrawn="1"/>
        </p:nvGrpSpPr>
        <p:grpSpPr>
          <a:xfrm>
            <a:off x="304800" y="948037"/>
            <a:ext cx="11887199" cy="5688482"/>
            <a:chOff x="274318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8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19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4309114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4309114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8343909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8343910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93774" y="1005840"/>
            <a:ext cx="381142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774" y="1527048"/>
            <a:ext cx="381142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27997" y="1005840"/>
            <a:ext cx="3829206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27997" y="1527048"/>
            <a:ext cx="3829206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70962" y="1005840"/>
            <a:ext cx="381581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70962" y="1527048"/>
            <a:ext cx="381581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57200" y="371051"/>
            <a:ext cx="11752438" cy="401224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0480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663045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Questio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440C9B-5899-407D-BC65-8B8988B0C2A4}"/>
              </a:ext>
            </a:extLst>
          </p:cNvPr>
          <p:cNvGrpSpPr/>
          <p:nvPr userDrawn="1"/>
        </p:nvGrpSpPr>
        <p:grpSpPr>
          <a:xfrm>
            <a:off x="308368" y="320039"/>
            <a:ext cx="11883633" cy="919959"/>
            <a:chOff x="308368" y="320040"/>
            <a:chExt cx="11883633" cy="51090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1CB721-FBCB-4DC7-9C2A-15C90E984F90}"/>
                </a:ext>
              </a:extLst>
            </p:cNvPr>
            <p:cNvSpPr/>
            <p:nvPr userDrawn="1"/>
          </p:nvSpPr>
          <p:spPr>
            <a:xfrm>
              <a:off x="426721" y="320040"/>
              <a:ext cx="11765280" cy="510909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DDBDFD-39A6-0043-BAD4-065FAFF6A9DA}"/>
                </a:ext>
              </a:extLst>
            </p:cNvPr>
            <p:cNvSpPr/>
            <p:nvPr userDrawn="1"/>
          </p:nvSpPr>
          <p:spPr>
            <a:xfrm>
              <a:off x="308368" y="320040"/>
              <a:ext cx="152400" cy="51090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304800" y="1384275"/>
            <a:ext cx="11887200" cy="5252245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426719" y="1467134"/>
            <a:ext cx="11750331" cy="5070826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60768" y="320040"/>
            <a:ext cx="11716282" cy="905234"/>
          </a:xfrm>
        </p:spPr>
        <p:txBody>
          <a:bodyPr anchor="ctr"/>
          <a:lstStyle>
            <a:lvl1pPr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359558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0645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56" y="0"/>
            <a:ext cx="11375435" cy="589280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5856" y="1076960"/>
            <a:ext cx="11372771" cy="491124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level0.4	</a:t>
            </a:r>
          </a:p>
        </p:txBody>
      </p:sp>
    </p:spTree>
    <p:extLst>
      <p:ext uri="{BB962C8B-B14F-4D97-AF65-F5344CB8AC3E}">
        <p14:creationId xmlns:p14="http://schemas.microsoft.com/office/powerpoint/2010/main" val="32387635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scussion_slide">
  <p:cSld name="Discussion_slide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6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2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–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entury Gothic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–"/>
              <a:defRPr sz="19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»"/>
              <a:defRPr sz="19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0" name="Google Shape;190;p26"/>
          <p:cNvSpPr txBox="1">
            <a:spLocks noGrp="1"/>
          </p:cNvSpPr>
          <p:nvPr>
            <p:ph type="title"/>
          </p:nvPr>
        </p:nvSpPr>
        <p:spPr>
          <a:xfrm>
            <a:off x="190500" y="237744"/>
            <a:ext cx="11772900" cy="9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6"/>
          <p:cNvSpPr/>
          <p:nvPr/>
        </p:nvSpPr>
        <p:spPr>
          <a:xfrm>
            <a:off x="0" y="6220590"/>
            <a:ext cx="12192000" cy="637500"/>
          </a:xfrm>
          <a:prstGeom prst="rect">
            <a:avLst/>
          </a:prstGeom>
          <a:solidFill>
            <a:srgbClr val="D8D8D8"/>
          </a:solidFill>
          <a:ln>
            <a:noFill/>
          </a:ln>
          <a:effectLst>
            <a:outerShdw blurRad="101600" dist="38100" dir="16200000" rotWithShape="0">
              <a:srgbClr val="000000">
                <a:alpha val="20000"/>
              </a:srgbClr>
            </a:outerShdw>
          </a:effectLst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6"/>
          <p:cNvSpPr/>
          <p:nvPr/>
        </p:nvSpPr>
        <p:spPr>
          <a:xfrm flipH="1">
            <a:off x="11848263" y="6588336"/>
            <a:ext cx="2805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1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9799" y="6318074"/>
            <a:ext cx="1517522" cy="410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14034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bIns="0"/>
          <a:lstStyle>
            <a:lvl1pPr eaLnBrk="1" latinLnBrk="0" hangingPunct="1">
              <a:spcBef>
                <a:spcPts val="1799"/>
              </a:spcBef>
              <a:spcAft>
                <a:spcPts val="0"/>
              </a:spcAft>
              <a:defRPr/>
            </a:lvl1pPr>
            <a:lvl2pPr eaLnBrk="1" latinLnBrk="0" hangingPunct="1">
              <a:spcAft>
                <a:spcPts val="0"/>
              </a:spcAft>
              <a:defRPr/>
            </a:lvl2pPr>
            <a:lvl3pPr eaLnBrk="1" latinLnBrk="0" hangingPunct="1">
              <a:spcAft>
                <a:spcPts val="0"/>
              </a:spcAft>
              <a:defRPr/>
            </a:lvl3pPr>
            <a:lvl4pPr eaLnBrk="1" latinLnBrk="0" hangingPunct="1">
              <a:spcAft>
                <a:spcPts val="0"/>
              </a:spcAft>
              <a:defRPr/>
            </a:lvl4pPr>
            <a:lvl5pPr eaLnBrk="1" latinLnBrk="0" hangingPunct="1">
              <a:spcAft>
                <a:spcPts val="0"/>
              </a:spcAft>
              <a:defRPr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09600" y="219516"/>
            <a:ext cx="10972801" cy="1008771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2682168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with side-text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21101" y="1436689"/>
            <a:ext cx="5291328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140126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34" y="235634"/>
            <a:ext cx="11676248" cy="907366"/>
          </a:xfr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834" y="1454834"/>
            <a:ext cx="5782467" cy="4610100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4392" y="1454834"/>
            <a:ext cx="5686690" cy="4610100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44839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4_Title and Conten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609600" y="1441525"/>
            <a:ext cx="10972801" cy="4906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402" lvl="0" indent="-440124" algn="l">
              <a:spcBef>
                <a:spcPts val="1866"/>
              </a:spcBef>
              <a:spcAft>
                <a:spcPts val="0"/>
              </a:spcAft>
              <a:buSzPts val="1600"/>
              <a:buChar char="▪"/>
              <a:defRPr/>
            </a:lvl1pPr>
            <a:lvl2pPr marL="1218804" lvl="1" indent="-42319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—"/>
              <a:defRPr/>
            </a:lvl2pPr>
            <a:lvl3pPr marL="1828205" lvl="2" indent="-40626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marL="2437607" lvl="3" indent="-40626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marL="3047010" lvl="4" indent="-40626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3656412" lvl="5" indent="-423196" algn="l">
              <a:spcBef>
                <a:spcPts val="400"/>
              </a:spcBef>
              <a:spcAft>
                <a:spcPts val="0"/>
              </a:spcAft>
              <a:buSzPts val="1400"/>
              <a:buChar char="●"/>
              <a:defRPr/>
            </a:lvl6pPr>
            <a:lvl7pPr marL="4265813" lvl="6" indent="-423196" algn="l">
              <a:spcBef>
                <a:spcPts val="400"/>
              </a:spcBef>
              <a:spcAft>
                <a:spcPts val="0"/>
              </a:spcAft>
              <a:buSzPts val="1400"/>
              <a:buChar char="●"/>
              <a:defRPr/>
            </a:lvl7pPr>
            <a:lvl8pPr marL="4875215" lvl="7" indent="-423196" algn="l">
              <a:spcBef>
                <a:spcPts val="400"/>
              </a:spcBef>
              <a:spcAft>
                <a:spcPts val="0"/>
              </a:spcAft>
              <a:buSzPts val="1400"/>
              <a:buChar char="●"/>
              <a:defRPr/>
            </a:lvl8pPr>
            <a:lvl9pPr marL="5484617" lvl="8" indent="-423196" algn="l">
              <a:spcBef>
                <a:spcPts val="400"/>
              </a:spcBef>
              <a:spcAft>
                <a:spcPts val="0"/>
              </a:spcAft>
              <a:buSzPts val="1400"/>
              <a:buChar char="●"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609600" y="219515"/>
            <a:ext cx="10972801" cy="1008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342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24435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-10633" y="-2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  <p:pic>
        <p:nvPicPr>
          <p:cNvPr id="12" name="Google Shape;16;p29">
            <a:extLst>
              <a:ext uri="{FF2B5EF4-FFF2-40B4-BE49-F238E27FC236}">
                <a16:creationId xmlns:a16="http://schemas.microsoft.com/office/drawing/2014/main" id="{019D6F2B-7196-624E-82B0-AE48639B60E7}"/>
              </a:ext>
            </a:extLst>
          </p:cNvPr>
          <p:cNvPicPr preferRelativeResize="0"/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8636" y="2509708"/>
            <a:ext cx="2573413" cy="6959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40675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30017"/>
            <a:ext cx="11658600" cy="908221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50072"/>
            <a:ext cx="11658600" cy="4610100"/>
          </a:xfrm>
        </p:spPr>
        <p:txBody>
          <a:bodyPr/>
          <a:lstStyle>
            <a:lvl1pPr marL="228600" indent="-228600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tabLst/>
              <a:defRPr sz="1800">
                <a:latin typeface="+mn-lt"/>
                <a:cs typeface="Arial" panose="020B0604020202020204" pitchFamily="34" charset="0"/>
              </a:defRPr>
            </a:lvl2pPr>
            <a:lvl3pPr marL="857250" indent="-171450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719404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0" y="1073594"/>
            <a:ext cx="12191999" cy="4228673"/>
          </a:xfrm>
          <a:custGeom>
            <a:avLst/>
            <a:gdLst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0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1803862 h 4497186"/>
              <a:gd name="connsiteX5" fmla="*/ 0 w 12192000"/>
              <a:gd name="connsiteY5" fmla="*/ 0 h 4497186"/>
              <a:gd name="connsiteX0" fmla="*/ 38100 w 12230100"/>
              <a:gd name="connsiteY0" fmla="*/ 0 h 4497186"/>
              <a:gd name="connsiteX1" fmla="*/ 12230100 w 12230100"/>
              <a:gd name="connsiteY1" fmla="*/ 0 h 4497186"/>
              <a:gd name="connsiteX2" fmla="*/ 12230100 w 12230100"/>
              <a:gd name="connsiteY2" fmla="*/ 4497186 h 4497186"/>
              <a:gd name="connsiteX3" fmla="*/ 38100 w 12230100"/>
              <a:gd name="connsiteY3" fmla="*/ 4497186 h 4497186"/>
              <a:gd name="connsiteX4" fmla="*/ 38100 w 12230100"/>
              <a:gd name="connsiteY4" fmla="*/ 1803862 h 4497186"/>
              <a:gd name="connsiteX5" fmla="*/ 0 w 12230100"/>
              <a:gd name="connsiteY5" fmla="*/ 1575262 h 4497186"/>
              <a:gd name="connsiteX6" fmla="*/ 38100 w 12230100"/>
              <a:gd name="connsiteY6" fmla="*/ 0 h 4497186"/>
              <a:gd name="connsiteX0" fmla="*/ 0 w 12230100"/>
              <a:gd name="connsiteY0" fmla="*/ 1575262 h 4497186"/>
              <a:gd name="connsiteX1" fmla="*/ 38100 w 12230100"/>
              <a:gd name="connsiteY1" fmla="*/ 0 h 4497186"/>
              <a:gd name="connsiteX2" fmla="*/ 12230100 w 12230100"/>
              <a:gd name="connsiteY2" fmla="*/ 0 h 4497186"/>
              <a:gd name="connsiteX3" fmla="*/ 12230100 w 12230100"/>
              <a:gd name="connsiteY3" fmla="*/ 4497186 h 4497186"/>
              <a:gd name="connsiteX4" fmla="*/ 38100 w 12230100"/>
              <a:gd name="connsiteY4" fmla="*/ 4497186 h 4497186"/>
              <a:gd name="connsiteX5" fmla="*/ 38100 w 12230100"/>
              <a:gd name="connsiteY5" fmla="*/ 1803862 h 4497186"/>
              <a:gd name="connsiteX6" fmla="*/ 91440 w 12230100"/>
              <a:gd name="connsiteY6" fmla="*/ 1666702 h 4497186"/>
              <a:gd name="connsiteX0" fmla="*/ 8491 w 12200491"/>
              <a:gd name="connsiteY0" fmla="*/ 0 h 4497186"/>
              <a:gd name="connsiteX1" fmla="*/ 12200491 w 12200491"/>
              <a:gd name="connsiteY1" fmla="*/ 0 h 4497186"/>
              <a:gd name="connsiteX2" fmla="*/ 12200491 w 12200491"/>
              <a:gd name="connsiteY2" fmla="*/ 4497186 h 4497186"/>
              <a:gd name="connsiteX3" fmla="*/ 8491 w 12200491"/>
              <a:gd name="connsiteY3" fmla="*/ 4497186 h 4497186"/>
              <a:gd name="connsiteX4" fmla="*/ 8491 w 12200491"/>
              <a:gd name="connsiteY4" fmla="*/ 1803862 h 4497186"/>
              <a:gd name="connsiteX5" fmla="*/ 61831 w 12200491"/>
              <a:gd name="connsiteY5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53340 w 12192000"/>
              <a:gd name="connsiteY4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497186">
                <a:moveTo>
                  <a:pt x="0" y="0"/>
                </a:moveTo>
                <a:lnTo>
                  <a:pt x="12192000" y="0"/>
                </a:lnTo>
                <a:lnTo>
                  <a:pt x="12192000" y="4497186"/>
                </a:lnTo>
                <a:lnTo>
                  <a:pt x="0" y="4497186"/>
                </a:ln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42" y="1352479"/>
            <a:ext cx="4101534" cy="923330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16882D-8BEB-4DE9-9D6E-B66A42655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2" y="1073594"/>
            <a:ext cx="6095998" cy="42286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AFB177-595A-4BDE-9AC4-D7572B1CC5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247" y="6366233"/>
            <a:ext cx="1517521" cy="41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288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34" y="235634"/>
            <a:ext cx="11676248" cy="907366"/>
          </a:xfr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834" y="1454834"/>
            <a:ext cx="5782467" cy="4610100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4392" y="1454834"/>
            <a:ext cx="5686690" cy="4610100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01966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1927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ottom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9686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47800"/>
            <a:ext cx="5647944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68990"/>
            <a:ext cx="5647944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920" y="1447800"/>
            <a:ext cx="5647180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920" y="2273382"/>
            <a:ext cx="5647180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52169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52618"/>
            <a:ext cx="3654912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73808"/>
            <a:ext cx="3654912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55289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55289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8466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08466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1287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4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5922CA-3E0F-485B-9F76-A1F211BE7C4F}"/>
              </a:ext>
            </a:extLst>
          </p:cNvPr>
          <p:cNvGrpSpPr/>
          <p:nvPr userDrawn="1"/>
        </p:nvGrpSpPr>
        <p:grpSpPr>
          <a:xfrm>
            <a:off x="314661" y="948037"/>
            <a:ext cx="11877340" cy="5688482"/>
            <a:chOff x="274319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9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20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328861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3288610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630290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6302901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25F09E4-91A6-437A-BED4-ED7995D473E7}"/>
                </a:ext>
              </a:extLst>
            </p:cNvPr>
            <p:cNvSpPr/>
            <p:nvPr userDrawn="1"/>
          </p:nvSpPr>
          <p:spPr>
            <a:xfrm>
              <a:off x="9317192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192D3D3-2A2D-4482-B3F5-B0CBCD39D93A}"/>
                </a:ext>
              </a:extLst>
            </p:cNvPr>
            <p:cNvSpPr/>
            <p:nvPr userDrawn="1"/>
          </p:nvSpPr>
          <p:spPr>
            <a:xfrm>
              <a:off x="9317193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4047" y="1005840"/>
            <a:ext cx="2861458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4046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98337" y="1005840"/>
            <a:ext cx="287480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98337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22680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2268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67061" y="384907"/>
            <a:ext cx="1176528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14661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26918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26918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83737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58353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187DF1-019D-4B29-80A4-491D910D6F8B}"/>
              </a:ext>
            </a:extLst>
          </p:cNvPr>
          <p:cNvGrpSpPr/>
          <p:nvPr userDrawn="1"/>
        </p:nvGrpSpPr>
        <p:grpSpPr>
          <a:xfrm>
            <a:off x="304800" y="948037"/>
            <a:ext cx="11887199" cy="5688482"/>
            <a:chOff x="274318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8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19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4309114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4309114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8343909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8343910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93774" y="1005840"/>
            <a:ext cx="381142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93774" y="1527048"/>
            <a:ext cx="381142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27997" y="1005840"/>
            <a:ext cx="3829206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27997" y="1527048"/>
            <a:ext cx="3829206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70962" y="1005840"/>
            <a:ext cx="381581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70962" y="1527048"/>
            <a:ext cx="381581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57200" y="371051"/>
            <a:ext cx="11752438" cy="401224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0480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814977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Questio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440C9B-5899-407D-BC65-8B8988B0C2A4}"/>
              </a:ext>
            </a:extLst>
          </p:cNvPr>
          <p:cNvGrpSpPr/>
          <p:nvPr userDrawn="1"/>
        </p:nvGrpSpPr>
        <p:grpSpPr>
          <a:xfrm>
            <a:off x="308368" y="320039"/>
            <a:ext cx="11883633" cy="919959"/>
            <a:chOff x="308368" y="320040"/>
            <a:chExt cx="11883633" cy="51090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1CB721-FBCB-4DC7-9C2A-15C90E984F90}"/>
                </a:ext>
              </a:extLst>
            </p:cNvPr>
            <p:cNvSpPr/>
            <p:nvPr userDrawn="1"/>
          </p:nvSpPr>
          <p:spPr>
            <a:xfrm>
              <a:off x="426721" y="320040"/>
              <a:ext cx="11765280" cy="510909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DDBDFD-39A6-0043-BAD4-065FAFF6A9DA}"/>
                </a:ext>
              </a:extLst>
            </p:cNvPr>
            <p:cNvSpPr/>
            <p:nvPr userDrawn="1"/>
          </p:nvSpPr>
          <p:spPr>
            <a:xfrm>
              <a:off x="308368" y="320040"/>
              <a:ext cx="152400" cy="51090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304800" y="1384275"/>
            <a:ext cx="11887200" cy="5252245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426719" y="1467134"/>
            <a:ext cx="11750331" cy="5070826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60768" y="320040"/>
            <a:ext cx="11716282" cy="905234"/>
          </a:xfrm>
        </p:spPr>
        <p:txBody>
          <a:bodyPr anchor="ctr"/>
          <a:lstStyle>
            <a:lvl1pPr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004413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72306A-6D28-4B79-9F33-F65B3290E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3482" y="2590800"/>
            <a:ext cx="2569845" cy="6949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0" y="0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E59CF4-F91D-442C-8F8F-9A25967A871A}"/>
              </a:ext>
            </a:extLst>
          </p:cNvPr>
          <p:cNvSpPr txBox="1"/>
          <p:nvPr userDrawn="1"/>
        </p:nvSpPr>
        <p:spPr>
          <a:xfrm>
            <a:off x="190500" y="3103594"/>
            <a:ext cx="351076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Approved for public release</a:t>
            </a:r>
          </a:p>
        </p:txBody>
      </p:sp>
    </p:spTree>
    <p:extLst>
      <p:ext uri="{BB962C8B-B14F-4D97-AF65-F5344CB8AC3E}">
        <p14:creationId xmlns:p14="http://schemas.microsoft.com/office/powerpoint/2010/main" val="189449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extLst>
    <p:ext uri="{DCECCB84-F9BA-43D5-87BE-67443E8EF086}">
      <p15:sldGuideLst xmlns:p15="http://schemas.microsoft.com/office/powerpoint/2012/main">
        <p15:guide id="1" pos="2136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72306A-6D28-4B79-9F33-F65B3290E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3482" y="2590800"/>
            <a:ext cx="2573413" cy="695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0" y="0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51083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36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30017"/>
            <a:ext cx="11772900" cy="908221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50072"/>
            <a:ext cx="11772900" cy="4610100"/>
          </a:xfrm>
        </p:spPr>
        <p:txBody>
          <a:bodyPr/>
          <a:lstStyle>
            <a:lvl1pPr marL="228600" indent="-228600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tabLst/>
              <a:defRPr sz="1800">
                <a:latin typeface="+mn-lt"/>
                <a:cs typeface="Arial" panose="020B0604020202020204" pitchFamily="34" charset="0"/>
              </a:defRPr>
            </a:lvl2pPr>
            <a:lvl3pPr marL="857250" indent="-171450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560853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0" y="1073594"/>
            <a:ext cx="12191999" cy="4228673"/>
          </a:xfrm>
          <a:custGeom>
            <a:avLst/>
            <a:gdLst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0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1803862 h 4497186"/>
              <a:gd name="connsiteX5" fmla="*/ 0 w 12192000"/>
              <a:gd name="connsiteY5" fmla="*/ 0 h 4497186"/>
              <a:gd name="connsiteX0" fmla="*/ 38100 w 12230100"/>
              <a:gd name="connsiteY0" fmla="*/ 0 h 4497186"/>
              <a:gd name="connsiteX1" fmla="*/ 12230100 w 12230100"/>
              <a:gd name="connsiteY1" fmla="*/ 0 h 4497186"/>
              <a:gd name="connsiteX2" fmla="*/ 12230100 w 12230100"/>
              <a:gd name="connsiteY2" fmla="*/ 4497186 h 4497186"/>
              <a:gd name="connsiteX3" fmla="*/ 38100 w 12230100"/>
              <a:gd name="connsiteY3" fmla="*/ 4497186 h 4497186"/>
              <a:gd name="connsiteX4" fmla="*/ 38100 w 12230100"/>
              <a:gd name="connsiteY4" fmla="*/ 1803862 h 4497186"/>
              <a:gd name="connsiteX5" fmla="*/ 0 w 12230100"/>
              <a:gd name="connsiteY5" fmla="*/ 1575262 h 4497186"/>
              <a:gd name="connsiteX6" fmla="*/ 38100 w 12230100"/>
              <a:gd name="connsiteY6" fmla="*/ 0 h 4497186"/>
              <a:gd name="connsiteX0" fmla="*/ 0 w 12230100"/>
              <a:gd name="connsiteY0" fmla="*/ 1575262 h 4497186"/>
              <a:gd name="connsiteX1" fmla="*/ 38100 w 12230100"/>
              <a:gd name="connsiteY1" fmla="*/ 0 h 4497186"/>
              <a:gd name="connsiteX2" fmla="*/ 12230100 w 12230100"/>
              <a:gd name="connsiteY2" fmla="*/ 0 h 4497186"/>
              <a:gd name="connsiteX3" fmla="*/ 12230100 w 12230100"/>
              <a:gd name="connsiteY3" fmla="*/ 4497186 h 4497186"/>
              <a:gd name="connsiteX4" fmla="*/ 38100 w 12230100"/>
              <a:gd name="connsiteY4" fmla="*/ 4497186 h 4497186"/>
              <a:gd name="connsiteX5" fmla="*/ 38100 w 12230100"/>
              <a:gd name="connsiteY5" fmla="*/ 1803862 h 4497186"/>
              <a:gd name="connsiteX6" fmla="*/ 91440 w 12230100"/>
              <a:gd name="connsiteY6" fmla="*/ 1666702 h 4497186"/>
              <a:gd name="connsiteX0" fmla="*/ 8491 w 12200491"/>
              <a:gd name="connsiteY0" fmla="*/ 0 h 4497186"/>
              <a:gd name="connsiteX1" fmla="*/ 12200491 w 12200491"/>
              <a:gd name="connsiteY1" fmla="*/ 0 h 4497186"/>
              <a:gd name="connsiteX2" fmla="*/ 12200491 w 12200491"/>
              <a:gd name="connsiteY2" fmla="*/ 4497186 h 4497186"/>
              <a:gd name="connsiteX3" fmla="*/ 8491 w 12200491"/>
              <a:gd name="connsiteY3" fmla="*/ 4497186 h 4497186"/>
              <a:gd name="connsiteX4" fmla="*/ 8491 w 12200491"/>
              <a:gd name="connsiteY4" fmla="*/ 1803862 h 4497186"/>
              <a:gd name="connsiteX5" fmla="*/ 61831 w 12200491"/>
              <a:gd name="connsiteY5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53340 w 12192000"/>
              <a:gd name="connsiteY4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497186">
                <a:moveTo>
                  <a:pt x="0" y="0"/>
                </a:moveTo>
                <a:lnTo>
                  <a:pt x="12192000" y="0"/>
                </a:lnTo>
                <a:lnTo>
                  <a:pt x="12192000" y="4497186"/>
                </a:lnTo>
                <a:lnTo>
                  <a:pt x="0" y="4497186"/>
                </a:ln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42" y="1352479"/>
            <a:ext cx="4101534" cy="923330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16882D-8BEB-4DE9-9D6E-B66A42655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2" y="1073594"/>
            <a:ext cx="6095998" cy="42286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AFB177-595A-4BDE-9AC4-D7572B1CC5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247" y="6366233"/>
            <a:ext cx="1517521" cy="41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891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34" y="235634"/>
            <a:ext cx="11772900" cy="907366"/>
          </a:xfr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834" y="1454834"/>
            <a:ext cx="5782467" cy="4610100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4392" y="1454834"/>
            <a:ext cx="5779008" cy="4610100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07670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1425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ottom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7932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" y="1447800"/>
            <a:ext cx="5760720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" y="2268990"/>
            <a:ext cx="5760720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920" y="1447800"/>
            <a:ext cx="5760720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920" y="2273382"/>
            <a:ext cx="5760720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0964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ottom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66463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634" y="1452618"/>
            <a:ext cx="37570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2634" y="2273808"/>
            <a:ext cx="37570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06622" y="1452618"/>
            <a:ext cx="3754934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06622" y="2278200"/>
            <a:ext cx="3754934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8466" y="1452618"/>
            <a:ext cx="3754934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08466" y="2278200"/>
            <a:ext cx="3754934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29700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4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376098"/>
            <a:ext cx="2874807" cy="5260421"/>
          </a:xfrm>
          <a:prstGeom prst="rect">
            <a:avLst/>
          </a:prstGeom>
          <a:gradFill flip="none" rotWithShape="1">
            <a:gsLst>
              <a:gs pos="25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376098"/>
            <a:ext cx="2874807" cy="5260421"/>
          </a:xfrm>
          <a:prstGeom prst="rect">
            <a:avLst/>
          </a:prstGeom>
          <a:gradFill flip="none" rotWithShape="1">
            <a:gsLst>
              <a:gs pos="25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376098"/>
            <a:ext cx="2874807" cy="5260421"/>
          </a:xfrm>
          <a:prstGeom prst="rect">
            <a:avLst/>
          </a:prstGeom>
          <a:gradFill flip="none" rotWithShape="1">
            <a:gsLst>
              <a:gs pos="25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376098"/>
            <a:ext cx="2874807" cy="5260421"/>
          </a:xfrm>
          <a:prstGeom prst="rect">
            <a:avLst/>
          </a:prstGeom>
          <a:gradFill flip="none" rotWithShape="1">
            <a:gsLst>
              <a:gs pos="25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26720" y="384907"/>
            <a:ext cx="1176528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626200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8" y="1376098"/>
            <a:ext cx="3848089" cy="5260421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3848089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309114" y="1376098"/>
            <a:ext cx="3848089" cy="5260421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309114" y="948037"/>
            <a:ext cx="3848089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43909" y="1376098"/>
            <a:ext cx="3848089" cy="5260421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43910" y="948037"/>
            <a:ext cx="3848089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381142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381142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27997" y="1005840"/>
            <a:ext cx="3829206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27997" y="1527048"/>
            <a:ext cx="3829206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61234" y="1005840"/>
            <a:ext cx="381581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61234" y="1527048"/>
            <a:ext cx="381581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26719" y="371052"/>
            <a:ext cx="11750331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613175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Questio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440C9B-5899-407D-BC65-8B8988B0C2A4}"/>
              </a:ext>
            </a:extLst>
          </p:cNvPr>
          <p:cNvGrpSpPr/>
          <p:nvPr userDrawn="1"/>
        </p:nvGrpSpPr>
        <p:grpSpPr>
          <a:xfrm>
            <a:off x="274320" y="320039"/>
            <a:ext cx="11917681" cy="919959"/>
            <a:chOff x="274320" y="320040"/>
            <a:chExt cx="11917681" cy="51090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1CB721-FBCB-4DC7-9C2A-15C90E984F90}"/>
                </a:ext>
              </a:extLst>
            </p:cNvPr>
            <p:cNvSpPr/>
            <p:nvPr userDrawn="1"/>
          </p:nvSpPr>
          <p:spPr>
            <a:xfrm>
              <a:off x="426721" y="320040"/>
              <a:ext cx="11765280" cy="510909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DDBDFD-39A6-0043-BAD4-065FAFF6A9DA}"/>
                </a:ext>
              </a:extLst>
            </p:cNvPr>
            <p:cNvSpPr/>
            <p:nvPr userDrawn="1"/>
          </p:nvSpPr>
          <p:spPr>
            <a:xfrm>
              <a:off x="274320" y="320040"/>
              <a:ext cx="152400" cy="51090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8" y="1384275"/>
            <a:ext cx="11917682" cy="5252245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426719" y="1467134"/>
            <a:ext cx="11750331" cy="5070826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26719" y="320040"/>
            <a:ext cx="11750331" cy="905234"/>
          </a:xfrm>
        </p:spPr>
        <p:txBody>
          <a:bodyPr anchor="ctr"/>
          <a:lstStyle>
            <a:lvl1pPr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728896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365856" y="0"/>
            <a:ext cx="11375435" cy="58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body" idx="1"/>
          </p:nvPr>
        </p:nvSpPr>
        <p:spPr>
          <a:xfrm>
            <a:off x="365856" y="1076960"/>
            <a:ext cx="11372771" cy="4911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4826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194833" y="1449473"/>
            <a:ext cx="11654267" cy="4603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609600" y="219514"/>
            <a:ext cx="10972800" cy="1008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45700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57225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 type="obj">
  <p:cSld name="1_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530685" y="255354"/>
            <a:ext cx="11130627" cy="656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267" b="0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19392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4311F-26F7-974A-9192-96B77D15B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61BCA-460B-834F-B3A1-10EBC54DF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D3727-6C21-FC48-BAE7-E3EC56C80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9F77C-2CE4-1C4E-9506-8ED685DF02DB}" type="datetimeFigureOut">
              <a:rPr lang="en-US" smtClean="0"/>
              <a:t>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41A0F-D237-7149-A3F5-C1FD3EA37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4AC3C-DAD6-3641-9B30-37719930A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25A7A-63CA-5248-A7DF-24F38BEA1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0218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50050" r="25122" b="449"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72306A-6D28-4B79-9F33-F65B3290E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482" y="2590800"/>
            <a:ext cx="2573413" cy="695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0" y="0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341062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30017"/>
            <a:ext cx="11658600" cy="908221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50072"/>
            <a:ext cx="11658600" cy="4610100"/>
          </a:xfrm>
        </p:spPr>
        <p:txBody>
          <a:bodyPr/>
          <a:lstStyle>
            <a:lvl1pPr marL="228600" indent="-228600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tabLst/>
              <a:defRPr sz="1800">
                <a:latin typeface="+mn-lt"/>
                <a:cs typeface="Arial" panose="020B0604020202020204" pitchFamily="34" charset="0"/>
              </a:defRPr>
            </a:lvl2pPr>
            <a:lvl3pPr marL="857250" indent="-171450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81132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47800"/>
            <a:ext cx="5647944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68990"/>
            <a:ext cx="5647944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920" y="1447800"/>
            <a:ext cx="5647180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920" y="2273382"/>
            <a:ext cx="5647180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38872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0" y="1073594"/>
            <a:ext cx="12191999" cy="4228673"/>
          </a:xfrm>
          <a:custGeom>
            <a:avLst/>
            <a:gdLst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0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1803862 h 4497186"/>
              <a:gd name="connsiteX5" fmla="*/ 0 w 12192000"/>
              <a:gd name="connsiteY5" fmla="*/ 0 h 4497186"/>
              <a:gd name="connsiteX0" fmla="*/ 38100 w 12230100"/>
              <a:gd name="connsiteY0" fmla="*/ 0 h 4497186"/>
              <a:gd name="connsiteX1" fmla="*/ 12230100 w 12230100"/>
              <a:gd name="connsiteY1" fmla="*/ 0 h 4497186"/>
              <a:gd name="connsiteX2" fmla="*/ 12230100 w 12230100"/>
              <a:gd name="connsiteY2" fmla="*/ 4497186 h 4497186"/>
              <a:gd name="connsiteX3" fmla="*/ 38100 w 12230100"/>
              <a:gd name="connsiteY3" fmla="*/ 4497186 h 4497186"/>
              <a:gd name="connsiteX4" fmla="*/ 38100 w 12230100"/>
              <a:gd name="connsiteY4" fmla="*/ 1803862 h 4497186"/>
              <a:gd name="connsiteX5" fmla="*/ 0 w 12230100"/>
              <a:gd name="connsiteY5" fmla="*/ 1575262 h 4497186"/>
              <a:gd name="connsiteX6" fmla="*/ 38100 w 12230100"/>
              <a:gd name="connsiteY6" fmla="*/ 0 h 4497186"/>
              <a:gd name="connsiteX0" fmla="*/ 0 w 12230100"/>
              <a:gd name="connsiteY0" fmla="*/ 1575262 h 4497186"/>
              <a:gd name="connsiteX1" fmla="*/ 38100 w 12230100"/>
              <a:gd name="connsiteY1" fmla="*/ 0 h 4497186"/>
              <a:gd name="connsiteX2" fmla="*/ 12230100 w 12230100"/>
              <a:gd name="connsiteY2" fmla="*/ 0 h 4497186"/>
              <a:gd name="connsiteX3" fmla="*/ 12230100 w 12230100"/>
              <a:gd name="connsiteY3" fmla="*/ 4497186 h 4497186"/>
              <a:gd name="connsiteX4" fmla="*/ 38100 w 12230100"/>
              <a:gd name="connsiteY4" fmla="*/ 4497186 h 4497186"/>
              <a:gd name="connsiteX5" fmla="*/ 38100 w 12230100"/>
              <a:gd name="connsiteY5" fmla="*/ 1803862 h 4497186"/>
              <a:gd name="connsiteX6" fmla="*/ 91440 w 12230100"/>
              <a:gd name="connsiteY6" fmla="*/ 1666702 h 4497186"/>
              <a:gd name="connsiteX0" fmla="*/ 8491 w 12200491"/>
              <a:gd name="connsiteY0" fmla="*/ 0 h 4497186"/>
              <a:gd name="connsiteX1" fmla="*/ 12200491 w 12200491"/>
              <a:gd name="connsiteY1" fmla="*/ 0 h 4497186"/>
              <a:gd name="connsiteX2" fmla="*/ 12200491 w 12200491"/>
              <a:gd name="connsiteY2" fmla="*/ 4497186 h 4497186"/>
              <a:gd name="connsiteX3" fmla="*/ 8491 w 12200491"/>
              <a:gd name="connsiteY3" fmla="*/ 4497186 h 4497186"/>
              <a:gd name="connsiteX4" fmla="*/ 8491 w 12200491"/>
              <a:gd name="connsiteY4" fmla="*/ 1803862 h 4497186"/>
              <a:gd name="connsiteX5" fmla="*/ 61831 w 12200491"/>
              <a:gd name="connsiteY5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53340 w 12192000"/>
              <a:gd name="connsiteY4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497186">
                <a:moveTo>
                  <a:pt x="0" y="0"/>
                </a:moveTo>
                <a:lnTo>
                  <a:pt x="12192000" y="0"/>
                </a:lnTo>
                <a:lnTo>
                  <a:pt x="12192000" y="4497186"/>
                </a:lnTo>
                <a:lnTo>
                  <a:pt x="0" y="4497186"/>
                </a:ln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42" y="1352479"/>
            <a:ext cx="4101534" cy="923330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16882D-8BEB-4DE9-9D6E-B66A42655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4" t="18779" r="22594" b="14403"/>
          <a:stretch/>
        </p:blipFill>
        <p:spPr>
          <a:xfrm>
            <a:off x="6096002" y="1073594"/>
            <a:ext cx="6095998" cy="42286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AFB177-595A-4BDE-9AC4-D7572B1CC5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247" y="6366233"/>
            <a:ext cx="1517521" cy="41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960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34" y="235634"/>
            <a:ext cx="11676248" cy="907366"/>
          </a:xfr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834" y="1454834"/>
            <a:ext cx="5782467" cy="4610100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4392" y="1454834"/>
            <a:ext cx="5686690" cy="4610100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715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90578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ottom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62140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47800"/>
            <a:ext cx="5647944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68990"/>
            <a:ext cx="5647944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920" y="1447800"/>
            <a:ext cx="5647180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920" y="2273382"/>
            <a:ext cx="5647180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22086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52618"/>
            <a:ext cx="3654912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73808"/>
            <a:ext cx="3654912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55289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55289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8466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08466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28437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4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5922CA-3E0F-485B-9F76-A1F211BE7C4F}"/>
              </a:ext>
            </a:extLst>
          </p:cNvPr>
          <p:cNvGrpSpPr/>
          <p:nvPr userDrawn="1"/>
        </p:nvGrpSpPr>
        <p:grpSpPr>
          <a:xfrm>
            <a:off x="305106" y="1154244"/>
            <a:ext cx="11877340" cy="5560755"/>
            <a:chOff x="274319" y="697174"/>
            <a:chExt cx="11917681" cy="593934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9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20" y="715319"/>
              <a:ext cx="2874807" cy="67645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328861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3288610" y="715319"/>
              <a:ext cx="2874807" cy="67645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630290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6302901" y="715319"/>
              <a:ext cx="2874807" cy="67645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25F09E4-91A6-437A-BED4-ED7995D473E7}"/>
                </a:ext>
              </a:extLst>
            </p:cNvPr>
            <p:cNvSpPr/>
            <p:nvPr userDrawn="1"/>
          </p:nvSpPr>
          <p:spPr>
            <a:xfrm>
              <a:off x="9317192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192D3D3-2A2D-4482-B3F5-B0CBCD39D93A}"/>
                </a:ext>
              </a:extLst>
            </p:cNvPr>
            <p:cNvSpPr/>
            <p:nvPr userDrawn="1"/>
          </p:nvSpPr>
          <p:spPr>
            <a:xfrm>
              <a:off x="9317193" y="697174"/>
              <a:ext cx="2874807" cy="69459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4047" y="1154244"/>
            <a:ext cx="2861458" cy="633334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4046" y="1938528"/>
            <a:ext cx="2861459" cy="4664240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378131" y="1154244"/>
            <a:ext cx="2874807" cy="633334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98337" y="1938528"/>
            <a:ext cx="2874807" cy="4664240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22680" y="1154244"/>
            <a:ext cx="2864755" cy="633334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22680" y="1938528"/>
            <a:ext cx="2864755" cy="4664240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26918" y="1171232"/>
            <a:ext cx="2864755" cy="61634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26918" y="1938528"/>
            <a:ext cx="2864755" cy="4664240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746783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187DF1-019D-4B29-80A4-491D910D6F8B}"/>
              </a:ext>
            </a:extLst>
          </p:cNvPr>
          <p:cNvGrpSpPr/>
          <p:nvPr userDrawn="1"/>
        </p:nvGrpSpPr>
        <p:grpSpPr>
          <a:xfrm>
            <a:off x="304800" y="948037"/>
            <a:ext cx="11887199" cy="5688482"/>
            <a:chOff x="274318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8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19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4309114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4309114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8343909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8343910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93774" y="1005840"/>
            <a:ext cx="381142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93774" y="1527048"/>
            <a:ext cx="381142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27997" y="1005840"/>
            <a:ext cx="3829206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27997" y="1527048"/>
            <a:ext cx="3829206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70962" y="1005840"/>
            <a:ext cx="381581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70962" y="1527048"/>
            <a:ext cx="381581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57200" y="371051"/>
            <a:ext cx="11752438" cy="401224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0480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413541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Questio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440C9B-5899-407D-BC65-8B8988B0C2A4}"/>
              </a:ext>
            </a:extLst>
          </p:cNvPr>
          <p:cNvGrpSpPr/>
          <p:nvPr userDrawn="1"/>
        </p:nvGrpSpPr>
        <p:grpSpPr>
          <a:xfrm>
            <a:off x="308368" y="320039"/>
            <a:ext cx="11883633" cy="919959"/>
            <a:chOff x="308368" y="320040"/>
            <a:chExt cx="11883633" cy="51090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1CB721-FBCB-4DC7-9C2A-15C90E984F90}"/>
                </a:ext>
              </a:extLst>
            </p:cNvPr>
            <p:cNvSpPr/>
            <p:nvPr userDrawn="1"/>
          </p:nvSpPr>
          <p:spPr>
            <a:xfrm>
              <a:off x="426721" y="320040"/>
              <a:ext cx="11765280" cy="510909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DDBDFD-39A6-0043-BAD4-065FAFF6A9DA}"/>
                </a:ext>
              </a:extLst>
            </p:cNvPr>
            <p:cNvSpPr/>
            <p:nvPr userDrawn="1"/>
          </p:nvSpPr>
          <p:spPr>
            <a:xfrm>
              <a:off x="308368" y="320040"/>
              <a:ext cx="152400" cy="51090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304800" y="1384275"/>
            <a:ext cx="11887200" cy="5252245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426719" y="1467134"/>
            <a:ext cx="11750331" cy="5070826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60768" y="320040"/>
            <a:ext cx="11716282" cy="905234"/>
          </a:xfrm>
        </p:spPr>
        <p:txBody>
          <a:bodyPr anchor="ctr"/>
          <a:lstStyle>
            <a:lvl1pPr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399152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Title, Conten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"/>
          <p:cNvSpPr txBox="1">
            <a:spLocks noGrp="1"/>
          </p:cNvSpPr>
          <p:nvPr>
            <p:ph type="title"/>
          </p:nvPr>
        </p:nvSpPr>
        <p:spPr>
          <a:xfrm>
            <a:off x="365855" y="353880"/>
            <a:ext cx="6963613" cy="6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body" idx="1"/>
          </p:nvPr>
        </p:nvSpPr>
        <p:spPr>
          <a:xfrm>
            <a:off x="609279" y="1604520"/>
            <a:ext cx="10972357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0476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52618"/>
            <a:ext cx="3654912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73808"/>
            <a:ext cx="3654912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55289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55289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8466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08466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80992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365856" y="0"/>
            <a:ext cx="11375435" cy="58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body" idx="1"/>
          </p:nvPr>
        </p:nvSpPr>
        <p:spPr>
          <a:xfrm>
            <a:off x="365856" y="1076960"/>
            <a:ext cx="11372771" cy="4911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357937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5068960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72306A-6D28-4B79-9F33-F65B3290E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3482" y="2590800"/>
            <a:ext cx="2573413" cy="695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0" y="0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E59CF4-F91D-442C-8F8F-9A25967A871A}"/>
              </a:ext>
            </a:extLst>
          </p:cNvPr>
          <p:cNvSpPr txBox="1"/>
          <p:nvPr userDrawn="1"/>
        </p:nvSpPr>
        <p:spPr>
          <a:xfrm>
            <a:off x="190500" y="3103594"/>
            <a:ext cx="351076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Business</a:t>
            </a:r>
            <a:r>
              <a:rPr lang="en-US" sz="1200" baseline="0" dirty="0">
                <a:solidFill>
                  <a:schemeClr val="bg1"/>
                </a:solidFill>
                <a:latin typeface="+mn-lt"/>
              </a:rPr>
              <a:t> Sensitive Information</a:t>
            </a:r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19962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72306A-6D28-4B79-9F33-F65B3290E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3482" y="2590800"/>
            <a:ext cx="2573413" cy="695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0" y="0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93442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36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30017"/>
            <a:ext cx="11658600" cy="908221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50072"/>
            <a:ext cx="11658600" cy="4610100"/>
          </a:xfrm>
        </p:spPr>
        <p:txBody>
          <a:bodyPr/>
          <a:lstStyle>
            <a:lvl1pPr marL="228600" indent="-228600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tabLst/>
              <a:defRPr sz="1800">
                <a:latin typeface="+mn-lt"/>
                <a:cs typeface="Arial" panose="020B0604020202020204" pitchFamily="34" charset="0"/>
              </a:defRPr>
            </a:lvl2pPr>
            <a:lvl3pPr marL="857250" indent="-171450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06328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0" y="1073594"/>
            <a:ext cx="12191999" cy="4228673"/>
          </a:xfrm>
          <a:custGeom>
            <a:avLst/>
            <a:gdLst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0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1803862 h 4497186"/>
              <a:gd name="connsiteX5" fmla="*/ 0 w 12192000"/>
              <a:gd name="connsiteY5" fmla="*/ 0 h 4497186"/>
              <a:gd name="connsiteX0" fmla="*/ 38100 w 12230100"/>
              <a:gd name="connsiteY0" fmla="*/ 0 h 4497186"/>
              <a:gd name="connsiteX1" fmla="*/ 12230100 w 12230100"/>
              <a:gd name="connsiteY1" fmla="*/ 0 h 4497186"/>
              <a:gd name="connsiteX2" fmla="*/ 12230100 w 12230100"/>
              <a:gd name="connsiteY2" fmla="*/ 4497186 h 4497186"/>
              <a:gd name="connsiteX3" fmla="*/ 38100 w 12230100"/>
              <a:gd name="connsiteY3" fmla="*/ 4497186 h 4497186"/>
              <a:gd name="connsiteX4" fmla="*/ 38100 w 12230100"/>
              <a:gd name="connsiteY4" fmla="*/ 1803862 h 4497186"/>
              <a:gd name="connsiteX5" fmla="*/ 0 w 12230100"/>
              <a:gd name="connsiteY5" fmla="*/ 1575262 h 4497186"/>
              <a:gd name="connsiteX6" fmla="*/ 38100 w 12230100"/>
              <a:gd name="connsiteY6" fmla="*/ 0 h 4497186"/>
              <a:gd name="connsiteX0" fmla="*/ 0 w 12230100"/>
              <a:gd name="connsiteY0" fmla="*/ 1575262 h 4497186"/>
              <a:gd name="connsiteX1" fmla="*/ 38100 w 12230100"/>
              <a:gd name="connsiteY1" fmla="*/ 0 h 4497186"/>
              <a:gd name="connsiteX2" fmla="*/ 12230100 w 12230100"/>
              <a:gd name="connsiteY2" fmla="*/ 0 h 4497186"/>
              <a:gd name="connsiteX3" fmla="*/ 12230100 w 12230100"/>
              <a:gd name="connsiteY3" fmla="*/ 4497186 h 4497186"/>
              <a:gd name="connsiteX4" fmla="*/ 38100 w 12230100"/>
              <a:gd name="connsiteY4" fmla="*/ 4497186 h 4497186"/>
              <a:gd name="connsiteX5" fmla="*/ 38100 w 12230100"/>
              <a:gd name="connsiteY5" fmla="*/ 1803862 h 4497186"/>
              <a:gd name="connsiteX6" fmla="*/ 91440 w 12230100"/>
              <a:gd name="connsiteY6" fmla="*/ 1666702 h 4497186"/>
              <a:gd name="connsiteX0" fmla="*/ 8491 w 12200491"/>
              <a:gd name="connsiteY0" fmla="*/ 0 h 4497186"/>
              <a:gd name="connsiteX1" fmla="*/ 12200491 w 12200491"/>
              <a:gd name="connsiteY1" fmla="*/ 0 h 4497186"/>
              <a:gd name="connsiteX2" fmla="*/ 12200491 w 12200491"/>
              <a:gd name="connsiteY2" fmla="*/ 4497186 h 4497186"/>
              <a:gd name="connsiteX3" fmla="*/ 8491 w 12200491"/>
              <a:gd name="connsiteY3" fmla="*/ 4497186 h 4497186"/>
              <a:gd name="connsiteX4" fmla="*/ 8491 w 12200491"/>
              <a:gd name="connsiteY4" fmla="*/ 1803862 h 4497186"/>
              <a:gd name="connsiteX5" fmla="*/ 61831 w 12200491"/>
              <a:gd name="connsiteY5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53340 w 12192000"/>
              <a:gd name="connsiteY4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497186">
                <a:moveTo>
                  <a:pt x="0" y="0"/>
                </a:moveTo>
                <a:lnTo>
                  <a:pt x="12192000" y="0"/>
                </a:lnTo>
                <a:lnTo>
                  <a:pt x="12192000" y="4497186"/>
                </a:lnTo>
                <a:lnTo>
                  <a:pt x="0" y="4497186"/>
                </a:ln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42" y="1352479"/>
            <a:ext cx="4101534" cy="923330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16882D-8BEB-4DE9-9D6E-B66A42655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2" y="1073594"/>
            <a:ext cx="6095998" cy="42286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AFB177-595A-4BDE-9AC4-D7572B1CC5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247" y="6366233"/>
            <a:ext cx="1517521" cy="41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575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34" y="235634"/>
            <a:ext cx="11676248" cy="907366"/>
          </a:xfr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834" y="1454834"/>
            <a:ext cx="5782467" cy="4610100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4392" y="1454834"/>
            <a:ext cx="5686690" cy="4610100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00285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90600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ottom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1460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47800"/>
            <a:ext cx="5647944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68990"/>
            <a:ext cx="5647944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920" y="1447800"/>
            <a:ext cx="5647180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920" y="2273382"/>
            <a:ext cx="5647180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8124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4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5922CA-3E0F-485B-9F76-A1F211BE7C4F}"/>
              </a:ext>
            </a:extLst>
          </p:cNvPr>
          <p:cNvGrpSpPr/>
          <p:nvPr userDrawn="1"/>
        </p:nvGrpSpPr>
        <p:grpSpPr>
          <a:xfrm>
            <a:off x="305106" y="1154244"/>
            <a:ext cx="11877340" cy="5560755"/>
            <a:chOff x="274319" y="697174"/>
            <a:chExt cx="11917681" cy="593934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9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20" y="715319"/>
              <a:ext cx="2874807" cy="67645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328861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3288610" y="715319"/>
              <a:ext cx="2874807" cy="67645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630290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6302901" y="715319"/>
              <a:ext cx="2874807" cy="67645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25F09E4-91A6-437A-BED4-ED7995D473E7}"/>
                </a:ext>
              </a:extLst>
            </p:cNvPr>
            <p:cNvSpPr/>
            <p:nvPr userDrawn="1"/>
          </p:nvSpPr>
          <p:spPr>
            <a:xfrm>
              <a:off x="9317192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192D3D3-2A2D-4482-B3F5-B0CBCD39D93A}"/>
                </a:ext>
              </a:extLst>
            </p:cNvPr>
            <p:cNvSpPr/>
            <p:nvPr userDrawn="1"/>
          </p:nvSpPr>
          <p:spPr>
            <a:xfrm>
              <a:off x="9317193" y="697174"/>
              <a:ext cx="2874807" cy="69459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4047" y="1154244"/>
            <a:ext cx="2861458" cy="633334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4046" y="1938528"/>
            <a:ext cx="2861459" cy="4664240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378131" y="1154244"/>
            <a:ext cx="2874807" cy="633334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98337" y="1938528"/>
            <a:ext cx="2874807" cy="4664240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22680" y="1154244"/>
            <a:ext cx="2864755" cy="633334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22680" y="1938528"/>
            <a:ext cx="2864755" cy="4664240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26918" y="1171232"/>
            <a:ext cx="2864755" cy="61634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26918" y="1938528"/>
            <a:ext cx="2864755" cy="4664240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0257113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52618"/>
            <a:ext cx="3654912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73808"/>
            <a:ext cx="3654912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55289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55289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8466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08466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521361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4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5922CA-3E0F-485B-9F76-A1F211BE7C4F}"/>
              </a:ext>
            </a:extLst>
          </p:cNvPr>
          <p:cNvGrpSpPr/>
          <p:nvPr userDrawn="1"/>
        </p:nvGrpSpPr>
        <p:grpSpPr>
          <a:xfrm>
            <a:off x="314661" y="948037"/>
            <a:ext cx="11877340" cy="5688482"/>
            <a:chOff x="274319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9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20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328861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3288610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630290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6302901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25F09E4-91A6-437A-BED4-ED7995D473E7}"/>
                </a:ext>
              </a:extLst>
            </p:cNvPr>
            <p:cNvSpPr/>
            <p:nvPr userDrawn="1"/>
          </p:nvSpPr>
          <p:spPr>
            <a:xfrm>
              <a:off x="9317192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192D3D3-2A2D-4482-B3F5-B0CBCD39D93A}"/>
                </a:ext>
              </a:extLst>
            </p:cNvPr>
            <p:cNvSpPr/>
            <p:nvPr userDrawn="1"/>
          </p:nvSpPr>
          <p:spPr>
            <a:xfrm>
              <a:off x="9317193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4047" y="1005840"/>
            <a:ext cx="2861458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4046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98337" y="1005840"/>
            <a:ext cx="287480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98337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22680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2268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67061" y="384907"/>
            <a:ext cx="1176528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14661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26918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26918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130956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187DF1-019D-4B29-80A4-491D910D6F8B}"/>
              </a:ext>
            </a:extLst>
          </p:cNvPr>
          <p:cNvGrpSpPr/>
          <p:nvPr userDrawn="1"/>
        </p:nvGrpSpPr>
        <p:grpSpPr>
          <a:xfrm>
            <a:off x="304800" y="948037"/>
            <a:ext cx="11887199" cy="5688482"/>
            <a:chOff x="274318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8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19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4309114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4309114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8343909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8343910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93774" y="1005840"/>
            <a:ext cx="381142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93774" y="1527048"/>
            <a:ext cx="381142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27997" y="1005840"/>
            <a:ext cx="3829206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27997" y="1527048"/>
            <a:ext cx="3829206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70962" y="1005840"/>
            <a:ext cx="381581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70962" y="1527048"/>
            <a:ext cx="381581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57200" y="371051"/>
            <a:ext cx="11752438" cy="401224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0480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3734752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Questio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440C9B-5899-407D-BC65-8B8988B0C2A4}"/>
              </a:ext>
            </a:extLst>
          </p:cNvPr>
          <p:cNvGrpSpPr/>
          <p:nvPr userDrawn="1"/>
        </p:nvGrpSpPr>
        <p:grpSpPr>
          <a:xfrm>
            <a:off x="308368" y="320039"/>
            <a:ext cx="11883633" cy="919959"/>
            <a:chOff x="308368" y="320040"/>
            <a:chExt cx="11883633" cy="51090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1CB721-FBCB-4DC7-9C2A-15C90E984F90}"/>
                </a:ext>
              </a:extLst>
            </p:cNvPr>
            <p:cNvSpPr/>
            <p:nvPr userDrawn="1"/>
          </p:nvSpPr>
          <p:spPr>
            <a:xfrm>
              <a:off x="426721" y="320040"/>
              <a:ext cx="11765280" cy="510909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DDBDFD-39A6-0043-BAD4-065FAFF6A9DA}"/>
                </a:ext>
              </a:extLst>
            </p:cNvPr>
            <p:cNvSpPr/>
            <p:nvPr userDrawn="1"/>
          </p:nvSpPr>
          <p:spPr>
            <a:xfrm>
              <a:off x="308368" y="320040"/>
              <a:ext cx="152400" cy="51090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304800" y="1384275"/>
            <a:ext cx="11887200" cy="5252245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426719" y="1467134"/>
            <a:ext cx="11750331" cy="5070826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60768" y="320040"/>
            <a:ext cx="11716282" cy="905234"/>
          </a:xfrm>
        </p:spPr>
        <p:txBody>
          <a:bodyPr anchor="ctr"/>
          <a:lstStyle>
            <a:lvl1pPr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366481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6618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50050" r="25122" b="449"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72306A-6D28-4B79-9F33-F65B3290E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482" y="2590800"/>
            <a:ext cx="2573413" cy="695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0" y="0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BD1440-F9B4-714D-93F9-292CD649F95F}"/>
              </a:ext>
            </a:extLst>
          </p:cNvPr>
          <p:cNvSpPr txBox="1"/>
          <p:nvPr userDrawn="1"/>
        </p:nvSpPr>
        <p:spPr>
          <a:xfrm>
            <a:off x="190500" y="3103594"/>
            <a:ext cx="351076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Business</a:t>
            </a:r>
            <a:r>
              <a:rPr lang="en-US" sz="1200" baseline="0" dirty="0">
                <a:solidFill>
                  <a:schemeClr val="bg1"/>
                </a:solidFill>
                <a:latin typeface="+mn-lt"/>
              </a:rPr>
              <a:t> Sensitive Information</a:t>
            </a:r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6105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50050" r="25122" b="449"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72306A-6D28-4B79-9F33-F65B3290E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482" y="2590800"/>
            <a:ext cx="2573413" cy="695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0" y="0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71240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36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30017"/>
            <a:ext cx="11658600" cy="908221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50072"/>
            <a:ext cx="11658600" cy="4610100"/>
          </a:xfrm>
        </p:spPr>
        <p:txBody>
          <a:bodyPr/>
          <a:lstStyle>
            <a:lvl1pPr marL="228600" indent="-228600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tabLst/>
              <a:defRPr sz="1800">
                <a:latin typeface="+mn-lt"/>
                <a:cs typeface="Arial" panose="020B0604020202020204" pitchFamily="34" charset="0"/>
              </a:defRPr>
            </a:lvl2pPr>
            <a:lvl3pPr marL="857250" indent="-171450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1695697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0" y="1073594"/>
            <a:ext cx="12191999" cy="4228673"/>
          </a:xfrm>
          <a:custGeom>
            <a:avLst/>
            <a:gdLst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0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1803862 h 4497186"/>
              <a:gd name="connsiteX5" fmla="*/ 0 w 12192000"/>
              <a:gd name="connsiteY5" fmla="*/ 0 h 4497186"/>
              <a:gd name="connsiteX0" fmla="*/ 38100 w 12230100"/>
              <a:gd name="connsiteY0" fmla="*/ 0 h 4497186"/>
              <a:gd name="connsiteX1" fmla="*/ 12230100 w 12230100"/>
              <a:gd name="connsiteY1" fmla="*/ 0 h 4497186"/>
              <a:gd name="connsiteX2" fmla="*/ 12230100 w 12230100"/>
              <a:gd name="connsiteY2" fmla="*/ 4497186 h 4497186"/>
              <a:gd name="connsiteX3" fmla="*/ 38100 w 12230100"/>
              <a:gd name="connsiteY3" fmla="*/ 4497186 h 4497186"/>
              <a:gd name="connsiteX4" fmla="*/ 38100 w 12230100"/>
              <a:gd name="connsiteY4" fmla="*/ 1803862 h 4497186"/>
              <a:gd name="connsiteX5" fmla="*/ 0 w 12230100"/>
              <a:gd name="connsiteY5" fmla="*/ 1575262 h 4497186"/>
              <a:gd name="connsiteX6" fmla="*/ 38100 w 12230100"/>
              <a:gd name="connsiteY6" fmla="*/ 0 h 4497186"/>
              <a:gd name="connsiteX0" fmla="*/ 0 w 12230100"/>
              <a:gd name="connsiteY0" fmla="*/ 1575262 h 4497186"/>
              <a:gd name="connsiteX1" fmla="*/ 38100 w 12230100"/>
              <a:gd name="connsiteY1" fmla="*/ 0 h 4497186"/>
              <a:gd name="connsiteX2" fmla="*/ 12230100 w 12230100"/>
              <a:gd name="connsiteY2" fmla="*/ 0 h 4497186"/>
              <a:gd name="connsiteX3" fmla="*/ 12230100 w 12230100"/>
              <a:gd name="connsiteY3" fmla="*/ 4497186 h 4497186"/>
              <a:gd name="connsiteX4" fmla="*/ 38100 w 12230100"/>
              <a:gd name="connsiteY4" fmla="*/ 4497186 h 4497186"/>
              <a:gd name="connsiteX5" fmla="*/ 38100 w 12230100"/>
              <a:gd name="connsiteY5" fmla="*/ 1803862 h 4497186"/>
              <a:gd name="connsiteX6" fmla="*/ 91440 w 12230100"/>
              <a:gd name="connsiteY6" fmla="*/ 1666702 h 4497186"/>
              <a:gd name="connsiteX0" fmla="*/ 8491 w 12200491"/>
              <a:gd name="connsiteY0" fmla="*/ 0 h 4497186"/>
              <a:gd name="connsiteX1" fmla="*/ 12200491 w 12200491"/>
              <a:gd name="connsiteY1" fmla="*/ 0 h 4497186"/>
              <a:gd name="connsiteX2" fmla="*/ 12200491 w 12200491"/>
              <a:gd name="connsiteY2" fmla="*/ 4497186 h 4497186"/>
              <a:gd name="connsiteX3" fmla="*/ 8491 w 12200491"/>
              <a:gd name="connsiteY3" fmla="*/ 4497186 h 4497186"/>
              <a:gd name="connsiteX4" fmla="*/ 8491 w 12200491"/>
              <a:gd name="connsiteY4" fmla="*/ 1803862 h 4497186"/>
              <a:gd name="connsiteX5" fmla="*/ 61831 w 12200491"/>
              <a:gd name="connsiteY5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53340 w 12192000"/>
              <a:gd name="connsiteY4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497186">
                <a:moveTo>
                  <a:pt x="0" y="0"/>
                </a:moveTo>
                <a:lnTo>
                  <a:pt x="12192000" y="0"/>
                </a:lnTo>
                <a:lnTo>
                  <a:pt x="12192000" y="4497186"/>
                </a:lnTo>
                <a:lnTo>
                  <a:pt x="0" y="4497186"/>
                </a:ln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42" y="1352479"/>
            <a:ext cx="4101534" cy="923330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16882D-8BEB-4DE9-9D6E-B66A42655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4" t="18779" r="22594" b="14403"/>
          <a:stretch/>
        </p:blipFill>
        <p:spPr>
          <a:xfrm>
            <a:off x="6096002" y="1073594"/>
            <a:ext cx="6095998" cy="42286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AFB177-595A-4BDE-9AC4-D7572B1CC5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247" y="6366233"/>
            <a:ext cx="1517521" cy="41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454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34" y="235634"/>
            <a:ext cx="11676248" cy="907366"/>
          </a:xfr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834" y="1454834"/>
            <a:ext cx="5782467" cy="4610100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4392" y="1454834"/>
            <a:ext cx="5686690" cy="4610100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2879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16.xml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94833" y="233022"/>
            <a:ext cx="11654267" cy="90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833" y="1449473"/>
            <a:ext cx="11654267" cy="460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11848362" y="6588336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97917" y="65731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Arial" pitchFamily="34" charset="0"/>
              </a:rPr>
              <a:t>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D6DE45-8FAB-4A30-B928-C1E44BA1309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F8E338-5546-49FD-9045-793529472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81908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3" r:id="rId5"/>
    <p:sldLayoutId id="2147483774" r:id="rId6"/>
    <p:sldLayoutId id="2147483775" r:id="rId7"/>
    <p:sldLayoutId id="2147483776" r:id="rId8"/>
    <p:sldLayoutId id="2147483780" r:id="rId9"/>
    <p:sldLayoutId id="2147483781" r:id="rId10"/>
    <p:sldLayoutId id="2147483782" r:id="rId11"/>
    <p:sldLayoutId id="2147483804" r:id="rId12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3" orient="horz" pos="2160" userDrawn="1">
          <p15:clr>
            <a:srgbClr val="F26B43"/>
          </p15:clr>
        </p15:guide>
        <p15:guide id="4" pos="192" userDrawn="1">
          <p15:clr>
            <a:srgbClr val="F26B43"/>
          </p15:clr>
        </p15:guide>
        <p15:guide id="5" pos="7464" userDrawn="1">
          <p15:clr>
            <a:srgbClr val="F26B43"/>
          </p15:clr>
        </p15:guide>
        <p15:guide id="6" orient="horz" pos="192" userDrawn="1">
          <p15:clr>
            <a:srgbClr val="F26B43"/>
          </p15:clr>
        </p15:guide>
        <p15:guide id="8" orient="horz" pos="912" userDrawn="1">
          <p15:clr>
            <a:srgbClr val="F26B43"/>
          </p15:clr>
        </p15:guide>
        <p15:guide id="9" orient="horz" pos="720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94833" y="233022"/>
            <a:ext cx="11654267" cy="90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833" y="1449473"/>
            <a:ext cx="11654267" cy="460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11848362" y="6588336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0" baseline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0" baseline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97917" y="65731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Arial" pitchFamily="34" charset="0"/>
              </a:rPr>
              <a:t>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D6DE45-8FAB-4A30-B928-C1E44BA1309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F8E338-5546-49FD-9045-793529472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37828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  <p:sldLayoutId id="2147484059" r:id="rId12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pos="192">
          <p15:clr>
            <a:srgbClr val="F26B43"/>
          </p15:clr>
        </p15:guide>
        <p15:guide id="5" pos="7464">
          <p15:clr>
            <a:srgbClr val="F26B43"/>
          </p15:clr>
        </p15:guide>
        <p15:guide id="6" orient="horz" pos="192">
          <p15:clr>
            <a:srgbClr val="F26B43"/>
          </p15:clr>
        </p15:guide>
        <p15:guide id="8" orient="horz" pos="912">
          <p15:clr>
            <a:srgbClr val="F26B43"/>
          </p15:clr>
        </p15:guide>
        <p15:guide id="9" orient="horz" pos="72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94833" y="233022"/>
            <a:ext cx="11654267" cy="90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833" y="1449473"/>
            <a:ext cx="11654267" cy="460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11848362" y="6588336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97917" y="65731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Arial" pitchFamily="34" charset="0"/>
              </a:rPr>
              <a:t>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D6DE45-8FAB-4A30-B928-C1E44BA1309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F8E338-5546-49FD-9045-793529472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8498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pos="192">
          <p15:clr>
            <a:srgbClr val="F26B43"/>
          </p15:clr>
        </p15:guide>
        <p15:guide id="5" pos="7464">
          <p15:clr>
            <a:srgbClr val="F26B43"/>
          </p15:clr>
        </p15:guide>
        <p15:guide id="6" orient="horz" pos="192">
          <p15:clr>
            <a:srgbClr val="F26B43"/>
          </p15:clr>
        </p15:guide>
        <p15:guide id="8" orient="horz" pos="912">
          <p15:clr>
            <a:srgbClr val="F26B43"/>
          </p15:clr>
        </p15:guide>
        <p15:guide id="9" orient="horz" pos="72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94833" y="233022"/>
            <a:ext cx="11654267" cy="90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833" y="1449473"/>
            <a:ext cx="11654267" cy="460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11848362" y="6588336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0" baseline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0" baseline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97917" y="65731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Arial" pitchFamily="34" charset="0"/>
              </a:rPr>
              <a:t>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D6DE45-8FAB-4A30-B928-C1E44BA13091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F8E338-5546-49FD-9045-793529472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47112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4076" r:id="rId13"/>
    <p:sldLayoutId id="2147484081" r:id="rId14"/>
    <p:sldLayoutId id="2147484082" r:id="rId15"/>
    <p:sldLayoutId id="2147484083" r:id="rId16"/>
    <p:sldLayoutId id="2147484084" r:id="rId17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pos="192">
          <p15:clr>
            <a:srgbClr val="F26B43"/>
          </p15:clr>
        </p15:guide>
        <p15:guide id="5" pos="7464">
          <p15:clr>
            <a:srgbClr val="F26B43"/>
          </p15:clr>
        </p15:guide>
        <p15:guide id="6" orient="horz" pos="192">
          <p15:clr>
            <a:srgbClr val="F26B43"/>
          </p15:clr>
        </p15:guide>
        <p15:guide id="8" orient="horz" pos="912">
          <p15:clr>
            <a:srgbClr val="F26B43"/>
          </p15:clr>
        </p15:guide>
        <p15:guide id="9" orient="horz" pos="72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94833" y="233022"/>
            <a:ext cx="11654267" cy="90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833" y="1449473"/>
            <a:ext cx="11654267" cy="460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11848362" y="6588336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0" baseline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0" baseline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97917" y="65731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Arial" pitchFamily="34" charset="0"/>
              </a:rPr>
              <a:t>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D6DE45-8FAB-4A30-B928-C1E44BA1309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F8E338-5546-49FD-9045-793529472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99223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pos="192">
          <p15:clr>
            <a:srgbClr val="F26B43"/>
          </p15:clr>
        </p15:guide>
        <p15:guide id="5" pos="7464">
          <p15:clr>
            <a:srgbClr val="F26B43"/>
          </p15:clr>
        </p15:guide>
        <p15:guide id="6" orient="horz" pos="192">
          <p15:clr>
            <a:srgbClr val="F26B43"/>
          </p15:clr>
        </p15:guide>
        <p15:guide id="8" orient="horz" pos="912">
          <p15:clr>
            <a:srgbClr val="F26B43"/>
          </p15:clr>
        </p15:guide>
        <p15:guide id="9" orient="horz" pos="72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94833" y="233022"/>
            <a:ext cx="11654267" cy="90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833" y="1449473"/>
            <a:ext cx="11654267" cy="460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11848362" y="6588336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0" baseline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0" baseline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97917" y="65731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Arial" pitchFamily="34" charset="0"/>
              </a:rPr>
              <a:t>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D6DE45-8FAB-4A30-B928-C1E44BA1309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F8E338-5546-49FD-9045-793529472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33959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  <p:sldLayoutId id="2147483901" r:id="rId14"/>
    <p:sldLayoutId id="2147483902" r:id="rId15"/>
    <p:sldLayoutId id="2147483903" r:id="rId16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pos="192">
          <p15:clr>
            <a:srgbClr val="F26B43"/>
          </p15:clr>
        </p15:guide>
        <p15:guide id="5" pos="7464">
          <p15:clr>
            <a:srgbClr val="F26B43"/>
          </p15:clr>
        </p15:guide>
        <p15:guide id="6" orient="horz" pos="192">
          <p15:clr>
            <a:srgbClr val="F26B43"/>
          </p15:clr>
        </p15:guide>
        <p15:guide id="8" orient="horz" pos="912">
          <p15:clr>
            <a:srgbClr val="F26B43"/>
          </p15:clr>
        </p15:guide>
        <p15:guide id="9" orient="horz" pos="72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94833" y="233022"/>
            <a:ext cx="11654267" cy="90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833" y="1449473"/>
            <a:ext cx="11654267" cy="460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11848362" y="6588336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97917" y="65731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Arial" pitchFamily="34" charset="0"/>
              </a:rPr>
              <a:t>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D6DE45-8FAB-4A30-B928-C1E44BA1309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F8E338-5546-49FD-9045-793529472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73918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4078" r:id="rId12"/>
    <p:sldLayoutId id="2147484079" r:id="rId13"/>
    <p:sldLayoutId id="2147484085" r:id="rId14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pos="192">
          <p15:clr>
            <a:srgbClr val="F26B43"/>
          </p15:clr>
        </p15:guide>
        <p15:guide id="5" pos="7464">
          <p15:clr>
            <a:srgbClr val="F26B43"/>
          </p15:clr>
        </p15:guide>
        <p15:guide id="6" orient="horz" pos="192">
          <p15:clr>
            <a:srgbClr val="F26B43"/>
          </p15:clr>
        </p15:guide>
        <p15:guide id="8" orient="horz" pos="912">
          <p15:clr>
            <a:srgbClr val="F26B43"/>
          </p15:clr>
        </p15:guide>
        <p15:guide id="9" orient="horz" pos="72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94833" y="233022"/>
            <a:ext cx="11654267" cy="90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833" y="1449473"/>
            <a:ext cx="11654267" cy="460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11848362" y="6588336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97917" y="65731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Arial" pitchFamily="34" charset="0"/>
              </a:rPr>
              <a:t>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D6DE45-8FAB-4A30-B928-C1E44BA1309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F8E338-5546-49FD-9045-793529472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96133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  <p:sldLayoutId id="2147483931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pos="192">
          <p15:clr>
            <a:srgbClr val="F26B43"/>
          </p15:clr>
        </p15:guide>
        <p15:guide id="5" pos="7464">
          <p15:clr>
            <a:srgbClr val="F26B43"/>
          </p15:clr>
        </p15:guide>
        <p15:guide id="6" orient="horz" pos="192">
          <p15:clr>
            <a:srgbClr val="F26B43"/>
          </p15:clr>
        </p15:guide>
        <p15:guide id="8" orient="horz" pos="912">
          <p15:clr>
            <a:srgbClr val="F26B43"/>
          </p15:clr>
        </p15:guide>
        <p15:guide id="9" orient="horz" pos="72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94833" y="233022"/>
            <a:ext cx="11654267" cy="90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833" y="1449473"/>
            <a:ext cx="11654267" cy="460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11848362" y="6588336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97917" y="65731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Arial" pitchFamily="34" charset="0"/>
              </a:rPr>
              <a:t>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D6DE45-8FAB-4A30-B928-C1E44BA1309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F8E338-5546-49FD-9045-793529472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88974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pos="192">
          <p15:clr>
            <a:srgbClr val="F26B43"/>
          </p15:clr>
        </p15:guide>
        <p15:guide id="5" pos="7464">
          <p15:clr>
            <a:srgbClr val="F26B43"/>
          </p15:clr>
        </p15:guide>
        <p15:guide id="6" orient="horz" pos="192">
          <p15:clr>
            <a:srgbClr val="F26B43"/>
          </p15:clr>
        </p15:guide>
        <p15:guide id="8" orient="horz" pos="912">
          <p15:clr>
            <a:srgbClr val="F26B43"/>
          </p15:clr>
        </p15:guide>
        <p15:guide id="9" orient="horz" pos="72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94833" y="233022"/>
            <a:ext cx="11654267" cy="90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833" y="1449473"/>
            <a:ext cx="11654267" cy="460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11848362" y="6588336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97917" y="65731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Arial" pitchFamily="34" charset="0"/>
              </a:rPr>
              <a:t>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D6DE45-8FAB-4A30-B928-C1E44BA1309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F8E338-5546-49FD-9045-793529472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95071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  <p:sldLayoutId id="2147483965" r:id="rId14"/>
    <p:sldLayoutId id="2147483966" r:id="rId15"/>
    <p:sldLayoutId id="2147483967" r:id="rId16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pos="192">
          <p15:clr>
            <a:srgbClr val="F26B43"/>
          </p15:clr>
        </p15:guide>
        <p15:guide id="5" pos="7464">
          <p15:clr>
            <a:srgbClr val="F26B43"/>
          </p15:clr>
        </p15:guide>
        <p15:guide id="6" orient="horz" pos="192">
          <p15:clr>
            <a:srgbClr val="F26B43"/>
          </p15:clr>
        </p15:guide>
        <p15:guide id="8" orient="horz" pos="912">
          <p15:clr>
            <a:srgbClr val="F26B43"/>
          </p15:clr>
        </p15:guide>
        <p15:guide id="9" orient="horz" pos="7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pn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7.jp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g"/><Relationship Id="rId9" Type="http://schemas.openxmlformats.org/officeDocument/2006/relationships/image" Target="../media/image30.jpeg"/><Relationship Id="rId14" Type="http://schemas.openxmlformats.org/officeDocument/2006/relationships/image" Target="../media/image3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e4s.io/talks/E4S_Support_Jan23.pdf" TargetMode="External"/><Relationship Id="rId2" Type="http://schemas.openxmlformats.org/officeDocument/2006/relationships/hyperlink" Target="https://dashboard.e4s.io/" TargetMode="Externa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22.jpg"/><Relationship Id="rId4" Type="http://schemas.openxmlformats.org/officeDocument/2006/relationships/hyperlink" Target="https://www.paratools.com/E4S/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gitlab.e4s.io/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hub.docker.com/repository/docker/ecpe4s/exawind-snapshot/tags?page=1&amp;ordering=last_updated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://hub.docker.com/" TargetMode="External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spack.io/" TargetMode="External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86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0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9.emf"/><Relationship Id="rId5" Type="http://schemas.openxmlformats.org/officeDocument/2006/relationships/image" Target="../media/image88.emf"/><Relationship Id="rId4" Type="http://schemas.microsoft.com/office/2007/relationships/hdphoto" Target="../media/hdphoto8.wdp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39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2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4.png"/><Relationship Id="rId11" Type="http://schemas.openxmlformats.org/officeDocument/2006/relationships/image" Target="../media/image85.emf"/><Relationship Id="rId5" Type="http://schemas.openxmlformats.org/officeDocument/2006/relationships/image" Target="../media/image86.emf"/><Relationship Id="rId10" Type="http://schemas.openxmlformats.org/officeDocument/2006/relationships/image" Target="../media/image98.png"/><Relationship Id="rId4" Type="http://schemas.openxmlformats.org/officeDocument/2006/relationships/image" Target="../media/image93.png"/><Relationship Id="rId9" Type="http://schemas.openxmlformats.org/officeDocument/2006/relationships/image" Target="../media/image9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2.jpeg"/><Relationship Id="rId5" Type="http://schemas.openxmlformats.org/officeDocument/2006/relationships/image" Target="../media/image45.png"/><Relationship Id="rId4" Type="http://schemas.openxmlformats.org/officeDocument/2006/relationships/image" Target="../media/image10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3" Type="http://schemas.openxmlformats.org/officeDocument/2006/relationships/image" Target="../media/image104.svg"/><Relationship Id="rId7" Type="http://schemas.openxmlformats.org/officeDocument/2006/relationships/image" Target="../media/image108.sv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7.png"/><Relationship Id="rId5" Type="http://schemas.openxmlformats.org/officeDocument/2006/relationships/image" Target="../media/image106.svg"/><Relationship Id="rId10" Type="http://schemas.openxmlformats.org/officeDocument/2006/relationships/image" Target="../media/image110.svg"/><Relationship Id="rId4" Type="http://schemas.openxmlformats.org/officeDocument/2006/relationships/image" Target="../media/image105.png"/><Relationship Id="rId9" Type="http://schemas.openxmlformats.org/officeDocument/2006/relationships/image" Target="../media/image10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4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5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emf"/><Relationship Id="rId3" Type="http://schemas.openxmlformats.org/officeDocument/2006/relationships/image" Target="../media/image86.emf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0" Type="http://schemas.openxmlformats.org/officeDocument/2006/relationships/image" Target="../media/image121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12" Type="http://schemas.openxmlformats.org/officeDocument/2006/relationships/image" Target="../media/image134.jpeg"/><Relationship Id="rId2" Type="http://schemas.openxmlformats.org/officeDocument/2006/relationships/image" Target="../media/image85.emf"/><Relationship Id="rId16" Type="http://schemas.openxmlformats.org/officeDocument/2006/relationships/image" Target="../media/image13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5" Type="http://schemas.openxmlformats.org/officeDocument/2006/relationships/image" Target="../media/image137.png"/><Relationship Id="rId10" Type="http://schemas.openxmlformats.org/officeDocument/2006/relationships/image" Target="../media/image132.jpeg"/><Relationship Id="rId4" Type="http://schemas.openxmlformats.org/officeDocument/2006/relationships/image" Target="../media/image126.tiff"/><Relationship Id="rId9" Type="http://schemas.openxmlformats.org/officeDocument/2006/relationships/image" Target="../media/image131.gif"/><Relationship Id="rId14" Type="http://schemas.openxmlformats.org/officeDocument/2006/relationships/image" Target="../media/image13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8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e4s.io/tutorial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Relationship Id="rId5" Type="http://schemas.openxmlformats.org/officeDocument/2006/relationships/hyperlink" Target="mailto:trilinos@13.0.1" TargetMode="External"/><Relationship Id="rId4" Type="http://schemas.openxmlformats.org/officeDocument/2006/relationships/hyperlink" Target="https://tut008.supercontainers.org:8443/#e4s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oregon.edu/" TargetMode="External"/><Relationship Id="rId7" Type="http://schemas.openxmlformats.org/officeDocument/2006/relationships/image" Target="../media/image14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xascaleproject.org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44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ashboard.e4s.io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9.xml"/><Relationship Id="rId5" Type="http://schemas.openxmlformats.org/officeDocument/2006/relationships/hyperlink" Target="https://e4s.io/E4S_22.11.pdf" TargetMode="External"/><Relationship Id="rId4" Type="http://schemas.openxmlformats.org/officeDocument/2006/relationships/hyperlink" Target="https://e4s.io/talks/E4S_Support_Jan23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4s.io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"/>
          <p:cNvSpPr txBox="1">
            <a:spLocks noGrp="1"/>
          </p:cNvSpPr>
          <p:nvPr>
            <p:ph type="ctrTitle"/>
          </p:nvPr>
        </p:nvSpPr>
        <p:spPr>
          <a:xfrm>
            <a:off x="190499" y="100853"/>
            <a:ext cx="10205358" cy="2489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en-US" dirty="0"/>
              <a:t>E4S: Extreme-scale Scientific Software Stack</a:t>
            </a:r>
            <a:endParaRPr dirty="0"/>
          </a:p>
        </p:txBody>
      </p:sp>
      <p:sp>
        <p:nvSpPr>
          <p:cNvPr id="96" name="Google Shape;96;p1"/>
          <p:cNvSpPr txBox="1">
            <a:spLocks noGrp="1"/>
          </p:cNvSpPr>
          <p:nvPr>
            <p:ph type="subTitle" idx="1"/>
          </p:nvPr>
        </p:nvSpPr>
        <p:spPr>
          <a:xfrm>
            <a:off x="190500" y="3571291"/>
            <a:ext cx="8753475" cy="2670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1800"/>
              <a:buNone/>
            </a:pPr>
            <a:r>
              <a:rPr lang="en-US" sz="2400" b="1" dirty="0"/>
              <a:t>ECP Annual Meeting</a:t>
            </a: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1800"/>
              <a:buNone/>
            </a:pPr>
            <a:r>
              <a:rPr lang="en-US" sz="2400" b="1" dirty="0"/>
              <a:t>Mon, Feb. 6, 2023, 2-3:30pm CT</a:t>
            </a: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1800"/>
              <a:buNone/>
            </a:pPr>
            <a:r>
              <a:rPr lang="en-US" sz="2400" b="1" dirty="0"/>
              <a:t>Prof. Sameer Shende</a:t>
            </a: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1800"/>
              <a:buNone/>
            </a:pPr>
            <a:r>
              <a:rPr lang="en-US" sz="2400" b="1" dirty="0"/>
              <a:t>University of Oregon</a:t>
            </a: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1800"/>
              <a:buNone/>
            </a:pPr>
            <a:r>
              <a:rPr lang="en-US" sz="2400" b="1" dirty="0" err="1"/>
              <a:t>ParaTools</a:t>
            </a:r>
            <a:r>
              <a:rPr lang="en-US" sz="2400" b="1" dirty="0"/>
              <a:t>, Inc.</a:t>
            </a: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1800"/>
              <a:buNone/>
            </a:pPr>
            <a:r>
              <a:rPr lang="en-US" sz="2400" b="1" dirty="0"/>
              <a:t>https://e4s.io/talks/E4S_ECPAM23.pdf</a:t>
            </a:r>
            <a:endParaRPr sz="2400" b="1" dirty="0"/>
          </a:p>
        </p:txBody>
      </p:sp>
      <p:pic>
        <p:nvPicPr>
          <p:cNvPr id="4" name="Picture 21" descr="uologo.gif">
            <a:extLst>
              <a:ext uri="{FF2B5EF4-FFF2-40B4-BE49-F238E27FC236}">
                <a16:creationId xmlns:a16="http://schemas.microsoft.com/office/drawing/2014/main" id="{DBC8A0CF-1395-3B45-826F-FD86A5CCB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996" y="3778918"/>
            <a:ext cx="1178479" cy="150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E4S-light-grey-orig.png">
            <a:extLst>
              <a:ext uri="{FF2B5EF4-FFF2-40B4-BE49-F238E27FC236}">
                <a16:creationId xmlns:a16="http://schemas.microsoft.com/office/drawing/2014/main" id="{8B1A2BB9-1178-924A-9B4D-43C36FF80D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778" y="3830232"/>
            <a:ext cx="2325176" cy="1406189"/>
          </a:xfrm>
          <a:prstGeom prst="rect">
            <a:avLst/>
          </a:prstGeom>
        </p:spPr>
      </p:pic>
      <p:pic>
        <p:nvPicPr>
          <p:cNvPr id="3" name="Picture 2" descr="paratools.jpg">
            <a:extLst>
              <a:ext uri="{FF2B5EF4-FFF2-40B4-BE49-F238E27FC236}">
                <a16:creationId xmlns:a16="http://schemas.microsoft.com/office/drawing/2014/main" id="{1FB333BB-FF42-B1B7-ED01-8AF11905A2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749" y="4320883"/>
            <a:ext cx="2525662" cy="53509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12927-D7E2-1C4C-94E8-6466AE783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E4S Download from https://e4s.io</a:t>
            </a: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5FCBE72-1BC8-4B02-B220-6801A35CC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659" y="709732"/>
            <a:ext cx="9824682" cy="543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131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5"/>
          <p:cNvSpPr txBox="1">
            <a:spLocks noGrp="1"/>
          </p:cNvSpPr>
          <p:nvPr>
            <p:ph type="title"/>
          </p:nvPr>
        </p:nvSpPr>
        <p:spPr>
          <a:xfrm>
            <a:off x="190500" y="230017"/>
            <a:ext cx="116586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Download E4S 22.11 GPU Container Images: NVIDIA, AMD, Intel</a:t>
            </a:r>
            <a:endParaRPr dirty="0"/>
          </a:p>
        </p:txBody>
      </p:sp>
      <p:sp>
        <p:nvSpPr>
          <p:cNvPr id="5" name="TextBox 4"/>
          <p:cNvSpPr txBox="1"/>
          <p:nvPr/>
        </p:nvSpPr>
        <p:spPr>
          <a:xfrm>
            <a:off x="5242885" y="6294398"/>
            <a:ext cx="1553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r>
              <a:rPr lang="en-US" dirty="0"/>
              <a:t>https://e4s.io</a:t>
            </a:r>
          </a:p>
        </p:txBody>
      </p:sp>
      <p:sp>
        <p:nvSpPr>
          <p:cNvPr id="8" name="Google Shape;339;p45">
            <a:extLst>
              <a:ext uri="{FF2B5EF4-FFF2-40B4-BE49-F238E27FC236}">
                <a16:creationId xmlns:a16="http://schemas.microsoft.com/office/drawing/2014/main" id="{F326CE30-961E-B24D-915A-C17587AF352D}"/>
              </a:ext>
            </a:extLst>
          </p:cNvPr>
          <p:cNvSpPr txBox="1">
            <a:spLocks/>
          </p:cNvSpPr>
          <p:nvPr/>
        </p:nvSpPr>
        <p:spPr bwMode="auto">
          <a:xfrm>
            <a:off x="8800958" y="1460425"/>
            <a:ext cx="3238831" cy="2545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 vert="horz" wrap="square" lIns="91425" tIns="45700" rIns="91425" bIns="45700" numCol="1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57250" indent="-1714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1600" dirty="0"/>
              <a:t>Separate full featured Singularity images for 3 GPU architectures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1600" dirty="0"/>
              <a:t>GPU full featured images for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1400" dirty="0"/>
              <a:t>x86_64 (Intel, AMD, NVIDIA)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1400" dirty="0"/>
              <a:t>ppc64le (NVIDIA)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aarch64 (NVIDIA)   </a:t>
            </a:r>
            <a:r>
              <a:rPr lang="en-US" sz="1400" dirty="0"/>
              <a:t>NEW!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1600" dirty="0"/>
              <a:t>Full featured images available</a:t>
            </a:r>
            <a:br>
              <a:rPr lang="en-US" sz="1600" dirty="0"/>
            </a:br>
            <a:r>
              <a:rPr lang="en-US" sz="1600" dirty="0"/>
              <a:t>on </a:t>
            </a:r>
            <a:r>
              <a:rPr lang="en-US" sz="1600" dirty="0" err="1"/>
              <a:t>Dockerhub</a:t>
            </a:r>
            <a:endParaRPr lang="en-US" sz="1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1600" dirty="0"/>
              <a:t>100+ products on 3 architectures </a:t>
            </a:r>
            <a:endParaRPr lang="en-US" sz="1400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3D07A016-DDE4-97D5-BA91-267BED5C2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15" y="805134"/>
            <a:ext cx="8086860" cy="4476550"/>
          </a:xfrm>
          <a:prstGeom prst="rect">
            <a:avLst/>
          </a:prstGeom>
        </p:spPr>
      </p:pic>
      <p:sp>
        <p:nvSpPr>
          <p:cNvPr id="4" name="Frame 3"/>
          <p:cNvSpPr/>
          <p:nvPr/>
        </p:nvSpPr>
        <p:spPr>
          <a:xfrm>
            <a:off x="1967364" y="2122551"/>
            <a:ext cx="1748412" cy="333012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8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5"/>
          <p:cNvSpPr txBox="1">
            <a:spLocks noGrp="1"/>
          </p:cNvSpPr>
          <p:nvPr>
            <p:ph type="title"/>
          </p:nvPr>
        </p:nvSpPr>
        <p:spPr>
          <a:xfrm>
            <a:off x="190500" y="230017"/>
            <a:ext cx="116586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Download E4S 22.11 GPU Container Images: NVIDIA, AMD, Intel</a:t>
            </a:r>
            <a:endParaRPr dirty="0"/>
          </a:p>
        </p:txBody>
      </p:sp>
      <p:sp>
        <p:nvSpPr>
          <p:cNvPr id="5" name="TextBox 4"/>
          <p:cNvSpPr txBox="1"/>
          <p:nvPr/>
        </p:nvSpPr>
        <p:spPr>
          <a:xfrm>
            <a:off x="5242885" y="6294398"/>
            <a:ext cx="1553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r>
              <a:rPr lang="en-US" dirty="0"/>
              <a:t>https://e4s.io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48CE75-1944-FD3F-BAB4-9DC9B41CF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99" y="791197"/>
            <a:ext cx="10736261" cy="5503201"/>
          </a:xfrm>
          <a:prstGeom prst="rect">
            <a:avLst/>
          </a:prstGeom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C36864DB-5D2A-04FD-1436-949326CDB2DE}"/>
              </a:ext>
            </a:extLst>
          </p:cNvPr>
          <p:cNvSpPr/>
          <p:nvPr/>
        </p:nvSpPr>
        <p:spPr>
          <a:xfrm>
            <a:off x="4422144" y="5640726"/>
            <a:ext cx="2492829" cy="337457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49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5"/>
          <p:cNvSpPr txBox="1">
            <a:spLocks noGrp="1"/>
          </p:cNvSpPr>
          <p:nvPr>
            <p:ph type="title"/>
          </p:nvPr>
        </p:nvSpPr>
        <p:spPr>
          <a:xfrm>
            <a:off x="190500" y="230017"/>
            <a:ext cx="116586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E4S 22.11 Base images and Minimal </a:t>
            </a:r>
            <a:r>
              <a:rPr lang="en-US" dirty="0" err="1"/>
              <a:t>Spack</a:t>
            </a:r>
            <a:r>
              <a:rPr lang="en-US" dirty="0"/>
              <a:t> images with MPI</a:t>
            </a:r>
            <a:endParaRPr dirty="0"/>
          </a:p>
        </p:txBody>
      </p:sp>
      <p:sp>
        <p:nvSpPr>
          <p:cNvPr id="5" name="TextBox 4"/>
          <p:cNvSpPr txBox="1"/>
          <p:nvPr/>
        </p:nvSpPr>
        <p:spPr>
          <a:xfrm>
            <a:off x="5242885" y="6294398"/>
            <a:ext cx="1553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r>
              <a:rPr lang="en-US" dirty="0"/>
              <a:t>https://e4s.io</a:t>
            </a:r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224AE20-DB76-17CC-ADB5-C941D15C7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92" y="730861"/>
            <a:ext cx="10942015" cy="539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364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6"/>
          <p:cNvSpPr txBox="1">
            <a:spLocks noGrp="1"/>
          </p:cNvSpPr>
          <p:nvPr>
            <p:ph type="title"/>
          </p:nvPr>
        </p:nvSpPr>
        <p:spPr>
          <a:xfrm>
            <a:off x="365856" y="411481"/>
            <a:ext cx="11375600" cy="5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7" tIns="45692" rIns="91417" bIns="45692" anchor="t" anchorCtr="0">
            <a:noAutofit/>
          </a:bodyPr>
          <a:lstStyle/>
          <a:p>
            <a:r>
              <a:rPr lang="en-US" dirty="0"/>
              <a:t>Minimal </a:t>
            </a:r>
            <a:r>
              <a:rPr lang="en-US" dirty="0" err="1"/>
              <a:t>Spack</a:t>
            </a:r>
            <a:r>
              <a:rPr lang="en-US" dirty="0"/>
              <a:t> base image on </a:t>
            </a:r>
            <a:r>
              <a:rPr lang="en-US" dirty="0" err="1"/>
              <a:t>Dockerhub</a:t>
            </a:r>
            <a:endParaRPr dirty="0"/>
          </a:p>
        </p:txBody>
      </p:sp>
      <p:sp>
        <p:nvSpPr>
          <p:cNvPr id="9" name="TextBox 8"/>
          <p:cNvSpPr txBox="1"/>
          <p:nvPr/>
        </p:nvSpPr>
        <p:spPr>
          <a:xfrm>
            <a:off x="9593667" y="1680018"/>
            <a:ext cx="2285497" cy="932563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dirty="0"/>
              <a:t>Create custom </a:t>
            </a:r>
            <a:br>
              <a:rPr lang="en-US" dirty="0"/>
            </a:br>
            <a:r>
              <a:rPr lang="en-US" dirty="0"/>
              <a:t>container images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dirty="0"/>
              <a:t>1M+ downloads!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B16B2ED-4CE4-2541-ACC0-336A48DC7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147" y="934719"/>
            <a:ext cx="6649017" cy="5511800"/>
          </a:xfrm>
          <a:prstGeom prst="rect">
            <a:avLst/>
          </a:prstGeom>
        </p:spPr>
      </p:pic>
      <p:sp>
        <p:nvSpPr>
          <p:cNvPr id="7" name="Frame 6">
            <a:extLst>
              <a:ext uri="{FF2B5EF4-FFF2-40B4-BE49-F238E27FC236}">
                <a16:creationId xmlns:a16="http://schemas.microsoft.com/office/drawing/2014/main" id="{4E05D3A7-F90F-7548-AD7F-0FEB24CC8707}"/>
              </a:ext>
            </a:extLst>
          </p:cNvPr>
          <p:cNvSpPr/>
          <p:nvPr/>
        </p:nvSpPr>
        <p:spPr>
          <a:xfrm>
            <a:off x="8623736" y="2146300"/>
            <a:ext cx="839117" cy="266700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411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8F8B6D4A-F7E6-8E17-5C14-399B7CCA7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748612"/>
            <a:ext cx="6791996" cy="54538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91DD63-4465-4141-B480-075A68D50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24" y="237744"/>
            <a:ext cx="11807952" cy="905256"/>
          </a:xfrm>
        </p:spPr>
        <p:txBody>
          <a:bodyPr/>
          <a:lstStyle/>
          <a:p>
            <a:r>
              <a:rPr lang="en-US" dirty="0"/>
              <a:t>22.11 Release: 100+ Official Products + dependencies (</a:t>
            </a:r>
            <a:r>
              <a:rPr lang="en-US" dirty="0" err="1"/>
              <a:t>gcc</a:t>
            </a:r>
            <a:r>
              <a:rPr lang="en-US" dirty="0"/>
              <a:t>, x86_64)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847414-FB43-8D41-820F-318F76828722}"/>
              </a:ext>
            </a:extLst>
          </p:cNvPr>
          <p:cNvSpPr txBox="1"/>
          <p:nvPr/>
        </p:nvSpPr>
        <p:spPr>
          <a:xfrm>
            <a:off x="7260215" y="748612"/>
            <a:ext cx="357670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latin typeface="+mn-lt"/>
              </a:rPr>
              <a:t>GPU runtimes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AMD (</a:t>
            </a:r>
            <a:r>
              <a:rPr lang="en-US" sz="2400" dirty="0" err="1">
                <a:latin typeface="+mn-lt"/>
              </a:rPr>
              <a:t>ROCm</a:t>
            </a:r>
            <a:r>
              <a:rPr lang="en-US" sz="2400" dirty="0">
                <a:latin typeface="+mn-lt"/>
              </a:rPr>
              <a:t>)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5.2.0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Intel (</a:t>
            </a:r>
            <a:r>
              <a:rPr lang="en-US" sz="2400" dirty="0" err="1"/>
              <a:t>oneAPI</a:t>
            </a:r>
            <a:r>
              <a:rPr lang="en-US" sz="2400" dirty="0"/>
              <a:t>)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2022.1.0</a:t>
            </a:r>
            <a:endParaRPr lang="en-US" sz="2400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NVIDIA (CUDA)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11.4.2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NVHPC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22.9</a:t>
            </a:r>
          </a:p>
          <a:p>
            <a:pPr algn="l">
              <a:lnSpc>
                <a:spcPct val="90000"/>
              </a:lnSpc>
            </a:pPr>
            <a:endParaRPr lang="en-US" sz="2400" dirty="0"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FFD825-51A4-7047-8261-22C9D153FBD7}"/>
              </a:ext>
            </a:extLst>
          </p:cNvPr>
          <p:cNvSpPr/>
          <p:nvPr/>
        </p:nvSpPr>
        <p:spPr>
          <a:xfrm>
            <a:off x="192024" y="748612"/>
            <a:ext cx="1301925" cy="5453837"/>
          </a:xfrm>
          <a:prstGeom prst="rect">
            <a:avLst/>
          </a:prstGeom>
          <a:noFill/>
          <a:ln w="31750">
            <a:solidFill>
              <a:srgbClr val="00B05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67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B2C1FF4-85A7-0452-2575-EBCE8BC2D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720598"/>
            <a:ext cx="6688965" cy="54818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91DD63-4465-4141-B480-075A68D50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22.11 Release: 100 Official Products + dependencies (</a:t>
            </a:r>
            <a:r>
              <a:rPr lang="en-US" dirty="0" err="1"/>
              <a:t>gcc</a:t>
            </a:r>
            <a:r>
              <a:rPr lang="en-US" dirty="0"/>
              <a:t>, x86_64)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FFD825-51A4-7047-8261-22C9D153FBD7}"/>
              </a:ext>
            </a:extLst>
          </p:cNvPr>
          <p:cNvSpPr/>
          <p:nvPr/>
        </p:nvSpPr>
        <p:spPr>
          <a:xfrm>
            <a:off x="192025" y="655552"/>
            <a:ext cx="1289046" cy="5546898"/>
          </a:xfrm>
          <a:prstGeom prst="rect">
            <a:avLst/>
          </a:prstGeom>
          <a:noFill/>
          <a:ln w="31750">
            <a:solidFill>
              <a:srgbClr val="00B05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1CDB71-557A-CD45-8548-72F0D4641D08}"/>
              </a:ext>
            </a:extLst>
          </p:cNvPr>
          <p:cNvSpPr txBox="1"/>
          <p:nvPr/>
        </p:nvSpPr>
        <p:spPr>
          <a:xfrm>
            <a:off x="7182740" y="720598"/>
            <a:ext cx="4554606" cy="474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latin typeface="+mn-lt"/>
              </a:rPr>
              <a:t>Languages: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Julia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Python</a:t>
            </a:r>
          </a:p>
          <a:p>
            <a:pPr algn="l">
              <a:lnSpc>
                <a:spcPct val="90000"/>
              </a:lnSpc>
            </a:pPr>
            <a:endParaRPr lang="en-US" sz="2400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2400" dirty="0">
                <a:latin typeface="+mn-lt"/>
              </a:rPr>
              <a:t>AI products with GPU support 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+mn-lt"/>
              </a:rPr>
              <a:t>Tensorflow</a:t>
            </a:r>
            <a:endParaRPr lang="en-US" sz="2400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+mn-lt"/>
              </a:rPr>
              <a:t>Pytorch</a:t>
            </a:r>
            <a:endParaRPr lang="en-US" sz="2400" dirty="0">
              <a:latin typeface="+mn-lt"/>
            </a:endParaRPr>
          </a:p>
          <a:p>
            <a:pPr algn="l">
              <a:lnSpc>
                <a:spcPct val="90000"/>
              </a:lnSpc>
            </a:pPr>
            <a:endParaRPr lang="en-US" sz="2400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2400" dirty="0">
                <a:latin typeface="+mn-lt"/>
              </a:rPr>
              <a:t>3D Visualization</a:t>
            </a:r>
            <a:endParaRPr lang="en-US" sz="2400" dirty="0">
              <a:latin typeface="+mn-lt"/>
              <a:sym typeface="Wingdings" pitchFamily="2" charset="2"/>
            </a:endParaRP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+mn-lt"/>
                <a:sym typeface="Wingdings" pitchFamily="2" charset="2"/>
              </a:rPr>
              <a:t>Paraview</a:t>
            </a:r>
            <a:endParaRPr lang="en-US" sz="2400" dirty="0">
              <a:latin typeface="+mn-lt"/>
              <a:sym typeface="Wingdings" pitchFamily="2" charset="2"/>
            </a:endParaRP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+mn-lt"/>
                <a:sym typeface="Wingdings" pitchFamily="2" charset="2"/>
              </a:rPr>
              <a:t>VisIt</a:t>
            </a:r>
            <a:endParaRPr lang="en-US" sz="2400" dirty="0">
              <a:latin typeface="+mn-lt"/>
              <a:sym typeface="Wingdings" pitchFamily="2" charset="2"/>
            </a:endParaRP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sym typeface="Wingdings" pitchFamily="2" charset="2"/>
              </a:rPr>
              <a:t>TAU’s </a:t>
            </a:r>
            <a:r>
              <a:rPr lang="en-US" sz="2400" dirty="0" err="1">
                <a:latin typeface="+mn-lt"/>
                <a:sym typeface="Wingdings" pitchFamily="2" charset="2"/>
              </a:rPr>
              <a:t>paraprof</a:t>
            </a:r>
            <a:r>
              <a:rPr lang="en-US" sz="2400" dirty="0">
                <a:latin typeface="+mn-lt"/>
                <a:sym typeface="Wingdings" pitchFamily="2" charset="2"/>
              </a:rPr>
              <a:t> … </a:t>
            </a:r>
          </a:p>
          <a:p>
            <a:pPr algn="l">
              <a:lnSpc>
                <a:spcPct val="90000"/>
              </a:lnSpc>
            </a:pPr>
            <a:endParaRPr lang="en-US" sz="2400" dirty="0">
              <a:latin typeface="+mn-lt"/>
              <a:sym typeface="Wingdings" pitchFamily="2" charset="2"/>
            </a:endParaRPr>
          </a:p>
          <a:p>
            <a:pPr algn="l">
              <a:lnSpc>
                <a:spcPct val="90000"/>
              </a:lnSpc>
            </a:pPr>
            <a:endParaRPr lang="en-US" sz="2400" dirty="0">
              <a:latin typeface="+mn-lt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71047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0131562-783F-EDB6-1B0C-B7A9D0D9A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230017"/>
            <a:ext cx="11658600" cy="908221"/>
          </a:xfrm>
        </p:spPr>
        <p:txBody>
          <a:bodyPr/>
          <a:lstStyle/>
          <a:p>
            <a:r>
              <a:rPr lang="en-US" dirty="0"/>
              <a:t>E4S Support for CUDA variants on x86_64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A4B2677-544C-8FF4-1A23-746384E56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2122917"/>
            <a:ext cx="11658600" cy="32644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9108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0131562-783F-EDB6-1B0C-B7A9D0D9A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230017"/>
            <a:ext cx="11658600" cy="908221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E4S Support for </a:t>
            </a:r>
            <a:r>
              <a:rPr lang="en-US" dirty="0" err="1"/>
              <a:t>ROCm</a:t>
            </a:r>
            <a:r>
              <a:rPr lang="en-US" dirty="0"/>
              <a:t> variants for MI250X (gfx90a) on x86_64</a:t>
            </a:r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2216B420-C450-2341-7507-0BA241B70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2458103"/>
            <a:ext cx="11658600" cy="25940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44115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188DD43-1A96-B6DC-F5F4-D1D32DE29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19" y="690372"/>
            <a:ext cx="6968632" cy="56176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91DD63-4465-4141-B480-075A68D50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23" y="237744"/>
            <a:ext cx="11999977" cy="905256"/>
          </a:xfrm>
        </p:spPr>
        <p:txBody>
          <a:bodyPr/>
          <a:lstStyle/>
          <a:p>
            <a:r>
              <a:rPr lang="en-US" dirty="0"/>
              <a:t>22.11 Release: 100+ Official Products + dependencies (</a:t>
            </a:r>
            <a:r>
              <a:rPr lang="en-US" dirty="0" err="1"/>
              <a:t>gcc</a:t>
            </a:r>
            <a:r>
              <a:rPr lang="en-US" dirty="0"/>
              <a:t>, ppc64le)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F7D4F3-36D5-5045-BAAF-30862D22C286}"/>
              </a:ext>
            </a:extLst>
          </p:cNvPr>
          <p:cNvSpPr txBox="1"/>
          <p:nvPr/>
        </p:nvSpPr>
        <p:spPr>
          <a:xfrm>
            <a:off x="7595700" y="1383269"/>
            <a:ext cx="4404275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latin typeface="+mn-lt"/>
              </a:rPr>
              <a:t>GPU runtimes for IBM Power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CUDA 11.4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NVHPC 22.9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2400" dirty="0">
                <a:latin typeface="+mn-lt"/>
              </a:rPr>
              <a:t>Languages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Julia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Python</a:t>
            </a:r>
          </a:p>
          <a:p>
            <a:pPr algn="l">
              <a:lnSpc>
                <a:spcPct val="90000"/>
              </a:lnSpc>
            </a:pPr>
            <a:endParaRPr lang="en-US" sz="2400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2400" dirty="0">
                <a:latin typeface="+mn-lt"/>
              </a:rPr>
              <a:t>AI packages for NVIDIA GPU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TensorFlow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PyTorch</a:t>
            </a:r>
            <a:endParaRPr lang="en-US" sz="2400" dirty="0"/>
          </a:p>
          <a:p>
            <a:pPr algn="l">
              <a:lnSpc>
                <a:spcPct val="90000"/>
              </a:lnSpc>
            </a:pPr>
            <a:endParaRPr lang="en-US" sz="2400" dirty="0"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C59F57-5678-FA4C-F712-BB8170D6E4EB}"/>
              </a:ext>
            </a:extLst>
          </p:cNvPr>
          <p:cNvSpPr/>
          <p:nvPr/>
        </p:nvSpPr>
        <p:spPr>
          <a:xfrm>
            <a:off x="192024" y="690372"/>
            <a:ext cx="1224652" cy="5643856"/>
          </a:xfrm>
          <a:prstGeom prst="rect">
            <a:avLst/>
          </a:prstGeom>
          <a:noFill/>
          <a:ln w="31750">
            <a:solidFill>
              <a:srgbClr val="00B05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465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063F041-C732-4B08-9A81-4D2D6F745F12}"/>
              </a:ext>
            </a:extLst>
          </p:cNvPr>
          <p:cNvGrpSpPr/>
          <p:nvPr/>
        </p:nvGrpSpPr>
        <p:grpSpPr>
          <a:xfrm>
            <a:off x="367301" y="2674476"/>
            <a:ext cx="11353524" cy="356367"/>
            <a:chOff x="367301" y="2668515"/>
            <a:chExt cx="11353524" cy="482327"/>
          </a:xfrm>
        </p:grpSpPr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03CC7698-1508-451E-A612-B61C59FFB3E2}"/>
                </a:ext>
              </a:extLst>
            </p:cNvPr>
            <p:cNvSpPr>
              <a:spLocks/>
            </p:cNvSpPr>
            <p:nvPr/>
          </p:nvSpPr>
          <p:spPr bwMode="auto">
            <a:xfrm rot="16200000" flipH="1">
              <a:off x="8599275" y="29291"/>
              <a:ext cx="463040" cy="5780061"/>
            </a:xfrm>
            <a:custGeom>
              <a:avLst/>
              <a:gdLst>
                <a:gd name="T0" fmla="*/ 0 w 992"/>
                <a:gd name="T1" fmla="*/ 0 h 1682"/>
                <a:gd name="T2" fmla="*/ 992 w 992"/>
                <a:gd name="T3" fmla="*/ 1008 h 1682"/>
                <a:gd name="T4" fmla="*/ 992 w 992"/>
                <a:gd name="T5" fmla="*/ 1682 h 1682"/>
                <a:gd name="T6" fmla="*/ 489 w 992"/>
                <a:gd name="T7" fmla="*/ 829 h 1682"/>
                <a:gd name="T8" fmla="*/ 0 w 992"/>
                <a:gd name="T9" fmla="*/ 0 h 1682"/>
                <a:gd name="connsiteX0" fmla="*/ 0 w 10000"/>
                <a:gd name="connsiteY0" fmla="*/ 0 h 9506"/>
                <a:gd name="connsiteX1" fmla="*/ 10000 w 10000"/>
                <a:gd name="connsiteY1" fmla="*/ 5993 h 9506"/>
                <a:gd name="connsiteX2" fmla="*/ 10000 w 10000"/>
                <a:gd name="connsiteY2" fmla="*/ 9506 h 9506"/>
                <a:gd name="connsiteX3" fmla="*/ 4929 w 10000"/>
                <a:gd name="connsiteY3" fmla="*/ 4929 h 9506"/>
                <a:gd name="connsiteX4" fmla="*/ 0 w 10000"/>
                <a:gd name="connsiteY4" fmla="*/ 0 h 9506"/>
                <a:gd name="connsiteX0" fmla="*/ 0 w 10000"/>
                <a:gd name="connsiteY0" fmla="*/ 0 h 10000"/>
                <a:gd name="connsiteX1" fmla="*/ 10000 w 10000"/>
                <a:gd name="connsiteY1" fmla="*/ 3650 h 10000"/>
                <a:gd name="connsiteX2" fmla="*/ 10000 w 10000"/>
                <a:gd name="connsiteY2" fmla="*/ 10000 h 10000"/>
                <a:gd name="connsiteX3" fmla="*/ 4929 w 10000"/>
                <a:gd name="connsiteY3" fmla="*/ 5185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3650"/>
                  </a:lnTo>
                  <a:lnTo>
                    <a:pt x="10000" y="10000"/>
                  </a:lnTo>
                  <a:lnTo>
                    <a:pt x="4929" y="5185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3"/>
                </a:gs>
              </a:gsLst>
              <a:lin ang="2700000" scaled="1"/>
              <a:tileRect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5" name="Freeform 24"/>
            <p:cNvSpPr>
              <a:spLocks/>
            </p:cNvSpPr>
            <p:nvPr/>
          </p:nvSpPr>
          <p:spPr bwMode="auto">
            <a:xfrm rot="5400000">
              <a:off x="5844934" y="1075622"/>
              <a:ext cx="482327" cy="3668114"/>
            </a:xfrm>
            <a:custGeom>
              <a:avLst/>
              <a:gdLst>
                <a:gd name="T0" fmla="*/ 0 w 992"/>
                <a:gd name="T1" fmla="*/ 533400 h 674"/>
                <a:gd name="T2" fmla="*/ 1574800 w 992"/>
                <a:gd name="T3" fmla="*/ 0 h 674"/>
                <a:gd name="T4" fmla="*/ 1574800 w 992"/>
                <a:gd name="T5" fmla="*/ 1069975 h 674"/>
                <a:gd name="T6" fmla="*/ 0 w 992"/>
                <a:gd name="T7" fmla="*/ 533400 h 674"/>
                <a:gd name="T8" fmla="*/ 0 60000 65536"/>
                <a:gd name="T9" fmla="*/ 0 60000 65536"/>
                <a:gd name="T10" fmla="*/ 0 60000 65536"/>
                <a:gd name="T11" fmla="*/ 0 60000 65536"/>
                <a:gd name="connsiteX0" fmla="*/ 0 w 10000"/>
                <a:gd name="connsiteY0" fmla="*/ 4985 h 13011"/>
                <a:gd name="connsiteX1" fmla="*/ 10000 w 10000"/>
                <a:gd name="connsiteY1" fmla="*/ 0 h 13011"/>
                <a:gd name="connsiteX2" fmla="*/ 10000 w 10000"/>
                <a:gd name="connsiteY2" fmla="*/ 13011 h 13011"/>
                <a:gd name="connsiteX3" fmla="*/ 0 w 10000"/>
                <a:gd name="connsiteY3" fmla="*/ 4985 h 13011"/>
                <a:gd name="connsiteX0" fmla="*/ 0 w 10000"/>
                <a:gd name="connsiteY0" fmla="*/ 7904 h 15930"/>
                <a:gd name="connsiteX1" fmla="*/ 10000 w 10000"/>
                <a:gd name="connsiteY1" fmla="*/ 0 h 15930"/>
                <a:gd name="connsiteX2" fmla="*/ 10000 w 10000"/>
                <a:gd name="connsiteY2" fmla="*/ 15930 h 15930"/>
                <a:gd name="connsiteX3" fmla="*/ 0 w 10000"/>
                <a:gd name="connsiteY3" fmla="*/ 7904 h 1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00" h="15930">
                  <a:moveTo>
                    <a:pt x="0" y="7904"/>
                  </a:moveTo>
                  <a:lnTo>
                    <a:pt x="10000" y="0"/>
                  </a:lnTo>
                  <a:lnTo>
                    <a:pt x="10000" y="15930"/>
                  </a:lnTo>
                  <a:lnTo>
                    <a:pt x="0" y="790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40000">
                  <a:schemeClr val="accent3">
                    <a:lumMod val="0"/>
                    <a:lumOff val="100000"/>
                    <a:alpha val="67000"/>
                  </a:schemeClr>
                </a:gs>
                <a:gs pos="100000">
                  <a:schemeClr val="accent3">
                    <a:lumMod val="100000"/>
                    <a:alpha val="83000"/>
                  </a:schemeClr>
                </a:gs>
              </a:gsLst>
              <a:lin ang="0" scaled="0"/>
              <a:tileRect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7" name="Freeform 22"/>
            <p:cNvSpPr>
              <a:spLocks/>
            </p:cNvSpPr>
            <p:nvPr/>
          </p:nvSpPr>
          <p:spPr bwMode="auto">
            <a:xfrm rot="5400000">
              <a:off x="3025813" y="29290"/>
              <a:ext cx="463040" cy="5780063"/>
            </a:xfrm>
            <a:custGeom>
              <a:avLst/>
              <a:gdLst>
                <a:gd name="T0" fmla="*/ 0 w 992"/>
                <a:gd name="T1" fmla="*/ 0 h 1682"/>
                <a:gd name="T2" fmla="*/ 992 w 992"/>
                <a:gd name="T3" fmla="*/ 1008 h 1682"/>
                <a:gd name="T4" fmla="*/ 992 w 992"/>
                <a:gd name="T5" fmla="*/ 1682 h 1682"/>
                <a:gd name="T6" fmla="*/ 489 w 992"/>
                <a:gd name="T7" fmla="*/ 829 h 1682"/>
                <a:gd name="T8" fmla="*/ 0 w 992"/>
                <a:gd name="T9" fmla="*/ 0 h 1682"/>
                <a:gd name="connsiteX0" fmla="*/ 0 w 10000"/>
                <a:gd name="connsiteY0" fmla="*/ 0 h 9506"/>
                <a:gd name="connsiteX1" fmla="*/ 10000 w 10000"/>
                <a:gd name="connsiteY1" fmla="*/ 5993 h 9506"/>
                <a:gd name="connsiteX2" fmla="*/ 10000 w 10000"/>
                <a:gd name="connsiteY2" fmla="*/ 9506 h 9506"/>
                <a:gd name="connsiteX3" fmla="*/ 4929 w 10000"/>
                <a:gd name="connsiteY3" fmla="*/ 4929 h 9506"/>
                <a:gd name="connsiteX4" fmla="*/ 0 w 10000"/>
                <a:gd name="connsiteY4" fmla="*/ 0 h 9506"/>
                <a:gd name="connsiteX0" fmla="*/ 0 w 10000"/>
                <a:gd name="connsiteY0" fmla="*/ 0 h 10000"/>
                <a:gd name="connsiteX1" fmla="*/ 10000 w 10000"/>
                <a:gd name="connsiteY1" fmla="*/ 3650 h 10000"/>
                <a:gd name="connsiteX2" fmla="*/ 10000 w 10000"/>
                <a:gd name="connsiteY2" fmla="*/ 10000 h 10000"/>
                <a:gd name="connsiteX3" fmla="*/ 4929 w 10000"/>
                <a:gd name="connsiteY3" fmla="*/ 5185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3650"/>
                  </a:lnTo>
                  <a:lnTo>
                    <a:pt x="10000" y="10000"/>
                  </a:lnTo>
                  <a:lnTo>
                    <a:pt x="4929" y="5185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lin ang="2700000" scaled="1"/>
              <a:tileRect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425181" y="3045897"/>
            <a:ext cx="3668112" cy="395110"/>
          </a:xfrm>
          <a:prstGeom prst="rect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  <a:effectLst>
            <a:outerShdw blurRad="1016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Application Development (AD)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243733" y="3045897"/>
            <a:ext cx="3668112" cy="395110"/>
          </a:xfrm>
          <a:prstGeom prst="rect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  <a:effectLst>
            <a:outerShdw blurRad="1016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Software Technology (ST)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059361" y="3045897"/>
            <a:ext cx="3668112" cy="395110"/>
          </a:xfrm>
          <a:prstGeom prst="rect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  <a:effectLst>
            <a:outerShdw blurRad="1016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Hardware and Integration (HI)</a:t>
            </a:r>
          </a:p>
        </p:txBody>
      </p:sp>
      <p:sp>
        <p:nvSpPr>
          <p:cNvPr id="57" name="Rectangle 56"/>
          <p:cNvSpPr/>
          <p:nvPr/>
        </p:nvSpPr>
        <p:spPr>
          <a:xfrm>
            <a:off x="8066630" y="3441007"/>
            <a:ext cx="3668112" cy="2387543"/>
          </a:xfrm>
          <a:prstGeom prst="rect">
            <a:avLst/>
          </a:prstGeom>
          <a:ln w="1270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lin ang="16200000" scaled="1"/>
              <a:tileRect/>
            </a:gradFill>
          </a:ln>
        </p:spPr>
        <p:txBody>
          <a:bodyPr wrap="square" tIns="137160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r>
              <a:rPr lang="en-US" sz="1600" dirty="0">
                <a:latin typeface="+mn-lt"/>
              </a:rPr>
              <a:t>Integrated delivery of ECP products on targeted systems at leading DOE HPC facilities</a:t>
            </a:r>
          </a:p>
          <a:p>
            <a:pPr algn="ctr">
              <a:lnSpc>
                <a:spcPct val="90000"/>
              </a:lnSpc>
              <a:spcBef>
                <a:spcPts val="800"/>
              </a:spcBef>
            </a:pPr>
            <a:r>
              <a:rPr lang="en-US" sz="1600" b="1" dirty="0">
                <a:latin typeface="+mn-lt"/>
              </a:rPr>
              <a:t>6 US HPC vendors </a:t>
            </a:r>
            <a:br>
              <a:rPr lang="en-US" sz="1600" b="1" dirty="0">
                <a:latin typeface="+mn-lt"/>
              </a:rPr>
            </a:br>
            <a:r>
              <a:rPr lang="en-US" sz="1600" dirty="0">
                <a:latin typeface="+mn-lt"/>
              </a:rPr>
              <a:t>focused on exascale node and system design; application integration and software deployment to Facilities</a:t>
            </a:r>
          </a:p>
        </p:txBody>
      </p:sp>
      <p:sp>
        <p:nvSpPr>
          <p:cNvPr id="58" name="Rectangle 57"/>
          <p:cNvSpPr/>
          <p:nvPr/>
        </p:nvSpPr>
        <p:spPr>
          <a:xfrm>
            <a:off x="4245906" y="3441007"/>
            <a:ext cx="3668112" cy="2387543"/>
          </a:xfrm>
          <a:prstGeom prst="rect">
            <a:avLst/>
          </a:prstGeom>
          <a:ln w="1270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lin ang="16200000" scaled="1"/>
              <a:tileRect/>
            </a:gradFill>
          </a:ln>
        </p:spPr>
        <p:txBody>
          <a:bodyPr wrap="square" tIns="137160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r>
              <a:rPr lang="en-US" sz="1600" dirty="0">
                <a:latin typeface="+mn-lt"/>
              </a:rPr>
              <a:t>Deliver expanded and vertically integrated software stack to achieve full potential of exascale computing</a:t>
            </a:r>
          </a:p>
          <a:p>
            <a:pPr algn="ctr">
              <a:lnSpc>
                <a:spcPct val="90000"/>
              </a:lnSpc>
              <a:spcBef>
                <a:spcPts val="800"/>
              </a:spcBef>
            </a:pPr>
            <a:r>
              <a:rPr lang="en-US" sz="1600" b="1" dirty="0">
                <a:latin typeface="+mn-lt"/>
              </a:rPr>
              <a:t>71 unique software products </a:t>
            </a:r>
            <a:r>
              <a:rPr lang="en-US" sz="1600" dirty="0">
                <a:latin typeface="+mn-lt"/>
              </a:rPr>
              <a:t>spanning programming models and run times, </a:t>
            </a: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math libraries, </a:t>
            </a: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data and visualization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25181" y="3453364"/>
            <a:ext cx="3668112" cy="2792577"/>
          </a:xfrm>
          <a:prstGeom prst="rect">
            <a:avLst/>
          </a:prstGeom>
          <a:ln w="1270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lin ang="16200000" scaled="1"/>
              <a:tileRect/>
            </a:gradFill>
          </a:ln>
        </p:spPr>
        <p:txBody>
          <a:bodyPr wrap="square" tIns="137160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r>
              <a:rPr lang="en-US" sz="1600" dirty="0">
                <a:latin typeface="+mn-lt"/>
              </a:rPr>
              <a:t>Develop and enhance the predictive capability of applications critical to DOE</a:t>
            </a:r>
          </a:p>
          <a:p>
            <a:pPr algn="ctr">
              <a:lnSpc>
                <a:spcPct val="90000"/>
              </a:lnSpc>
              <a:spcBef>
                <a:spcPts val="800"/>
              </a:spcBef>
            </a:pPr>
            <a:r>
              <a:rPr lang="en-US" sz="1600" b="1" dirty="0">
                <a:latin typeface="+mn-lt"/>
              </a:rPr>
              <a:t>24 applications </a:t>
            </a:r>
            <a:br>
              <a:rPr lang="en-US" sz="1600" b="1" dirty="0">
                <a:latin typeface="+mn-lt"/>
              </a:rPr>
            </a:br>
            <a:r>
              <a:rPr lang="en-US" sz="1600" dirty="0">
                <a:latin typeface="+mn-lt"/>
              </a:rPr>
              <a:t>National security, energy, </a:t>
            </a: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Earth systems, economic security, materials, data</a:t>
            </a:r>
          </a:p>
          <a:p>
            <a:pPr algn="ctr">
              <a:lnSpc>
                <a:spcPct val="90000"/>
              </a:lnSpc>
              <a:spcBef>
                <a:spcPts val="800"/>
              </a:spcBef>
            </a:pPr>
            <a:r>
              <a:rPr lang="en-US" sz="1600" b="1" dirty="0">
                <a:latin typeface="+mn-lt"/>
              </a:rPr>
              <a:t>6 Co-Design Centers</a:t>
            </a:r>
            <a:br>
              <a:rPr lang="en-US" sz="1600" b="1" dirty="0">
                <a:latin typeface="+mn-lt"/>
              </a:rPr>
            </a:br>
            <a:r>
              <a:rPr lang="en-US" sz="1600" dirty="0">
                <a:latin typeface="+mn-lt"/>
              </a:rPr>
              <a:t>Machine learning, graph analytics, mesh refinement, PDE discretization, particles, online data analytics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ECP’s holistic approach uses co-design and integration to achieve </a:t>
            </a:r>
            <a:r>
              <a:rPr lang="en-US" sz="3200" dirty="0" err="1"/>
              <a:t>exascale</a:t>
            </a:r>
            <a:r>
              <a:rPr lang="en-US" sz="3200" dirty="0"/>
              <a:t> computing</a:t>
            </a:r>
            <a:endParaRPr lang="en-US" sz="2000" dirty="0"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7D2EFB8-09B8-4761-8360-664E09243644}"/>
              </a:ext>
            </a:extLst>
          </p:cNvPr>
          <p:cNvGrpSpPr/>
          <p:nvPr/>
        </p:nvGrpSpPr>
        <p:grpSpPr>
          <a:xfrm>
            <a:off x="1561132" y="2554912"/>
            <a:ext cx="9049561" cy="227207"/>
            <a:chOff x="1432617" y="2292265"/>
            <a:chExt cx="9049561" cy="327677"/>
          </a:xfrm>
          <a:gradFill flip="none" rotWithShape="1">
            <a:gsLst>
              <a:gs pos="97000">
                <a:schemeClr val="bg1">
                  <a:alpha val="67000"/>
                </a:schemeClr>
              </a:gs>
              <a:gs pos="73000">
                <a:schemeClr val="bg1">
                  <a:lumMod val="85000"/>
                  <a:alpha val="57000"/>
                </a:schemeClr>
              </a:gs>
              <a:gs pos="0">
                <a:schemeClr val="bg1">
                  <a:lumMod val="65000"/>
                </a:schemeClr>
              </a:gs>
            </a:gsLst>
            <a:lin ang="5400000" scaled="1"/>
            <a:tileRect/>
          </a:gradFill>
        </p:grpSpPr>
        <p:sp>
          <p:nvSpPr>
            <p:cNvPr id="44" name="Line 19"/>
            <p:cNvSpPr>
              <a:spLocks noChangeShapeType="1"/>
            </p:cNvSpPr>
            <p:nvPr/>
          </p:nvSpPr>
          <p:spPr bwMode="auto">
            <a:xfrm rot="5400000">
              <a:off x="10482178" y="2292276"/>
              <a:ext cx="0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>
                <a:cs typeface="+mn-cs"/>
              </a:endParaRPr>
            </a:p>
          </p:txBody>
        </p:sp>
        <p:sp>
          <p:nvSpPr>
            <p:cNvPr id="45" name="Line 20"/>
            <p:cNvSpPr>
              <a:spLocks noChangeShapeType="1"/>
            </p:cNvSpPr>
            <p:nvPr/>
          </p:nvSpPr>
          <p:spPr bwMode="auto">
            <a:xfrm rot="5400000">
              <a:off x="10482178" y="2292276"/>
              <a:ext cx="0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>
                <a:cs typeface="+mn-cs"/>
              </a:endParaRPr>
            </a:p>
          </p:txBody>
        </p:sp>
        <p:sp>
          <p:nvSpPr>
            <p:cNvPr id="46" name="Freeform 21"/>
            <p:cNvSpPr>
              <a:spLocks/>
            </p:cNvSpPr>
            <p:nvPr/>
          </p:nvSpPr>
          <p:spPr bwMode="auto">
            <a:xfrm rot="5400000">
              <a:off x="8006720" y="190755"/>
              <a:ext cx="327666" cy="4530707"/>
            </a:xfrm>
            <a:custGeom>
              <a:avLst/>
              <a:gdLst>
                <a:gd name="T0" fmla="*/ 1571625 w 990"/>
                <a:gd name="T1" fmla="*/ 1781175 h 1122"/>
                <a:gd name="T2" fmla="*/ 1571625 w 990"/>
                <a:gd name="T3" fmla="*/ 1781175 h 1122"/>
                <a:gd name="T4" fmla="*/ 0 w 990"/>
                <a:gd name="T5" fmla="*/ 892175 h 1122"/>
                <a:gd name="T6" fmla="*/ 0 w 990"/>
                <a:gd name="T7" fmla="*/ 0 h 1122"/>
                <a:gd name="T8" fmla="*/ 1571625 w 990"/>
                <a:gd name="T9" fmla="*/ 1781175 h 1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90" h="1122">
                  <a:moveTo>
                    <a:pt x="990" y="1122"/>
                  </a:moveTo>
                  <a:lnTo>
                    <a:pt x="990" y="1122"/>
                  </a:lnTo>
                  <a:lnTo>
                    <a:pt x="0" y="562"/>
                  </a:lnTo>
                  <a:lnTo>
                    <a:pt x="0" y="0"/>
                  </a:lnTo>
                  <a:lnTo>
                    <a:pt x="990" y="1122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/>
            </a:p>
          </p:txBody>
        </p:sp>
        <p:sp>
          <p:nvSpPr>
            <p:cNvPr id="47" name="Freeform 22"/>
            <p:cNvSpPr>
              <a:spLocks/>
            </p:cNvSpPr>
            <p:nvPr/>
          </p:nvSpPr>
          <p:spPr bwMode="auto">
            <a:xfrm rot="5400000">
              <a:off x="4659686" y="1325993"/>
              <a:ext cx="327659" cy="2260238"/>
            </a:xfrm>
            <a:custGeom>
              <a:avLst/>
              <a:gdLst>
                <a:gd name="T0" fmla="*/ 1571625 w 990"/>
                <a:gd name="T1" fmla="*/ 0 h 560"/>
                <a:gd name="T2" fmla="*/ 1571625 w 990"/>
                <a:gd name="T3" fmla="*/ 0 h 560"/>
                <a:gd name="T4" fmla="*/ 1571625 w 990"/>
                <a:gd name="T5" fmla="*/ 0 h 560"/>
                <a:gd name="T6" fmla="*/ 0 w 990"/>
                <a:gd name="T7" fmla="*/ 889000 h 560"/>
                <a:gd name="T8" fmla="*/ 0 w 990"/>
                <a:gd name="T9" fmla="*/ 0 h 560"/>
                <a:gd name="T10" fmla="*/ 1571625 w 990"/>
                <a:gd name="T11" fmla="*/ 0 h 5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90" h="560">
                  <a:moveTo>
                    <a:pt x="990" y="0"/>
                  </a:moveTo>
                  <a:lnTo>
                    <a:pt x="990" y="0"/>
                  </a:lnTo>
                  <a:lnTo>
                    <a:pt x="0" y="560"/>
                  </a:lnTo>
                  <a:lnTo>
                    <a:pt x="0" y="0"/>
                  </a:lnTo>
                  <a:lnTo>
                    <a:pt x="990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>
                <a:cs typeface="+mn-cs"/>
              </a:endParaRPr>
            </a:p>
          </p:txBody>
        </p:sp>
        <p:sp>
          <p:nvSpPr>
            <p:cNvPr id="48" name="Freeform 17"/>
            <p:cNvSpPr>
              <a:spLocks/>
            </p:cNvSpPr>
            <p:nvPr/>
          </p:nvSpPr>
          <p:spPr bwMode="auto">
            <a:xfrm rot="5400000">
              <a:off x="6919917" y="1325984"/>
              <a:ext cx="327676" cy="2260238"/>
            </a:xfrm>
            <a:custGeom>
              <a:avLst/>
              <a:gdLst>
                <a:gd name="T0" fmla="*/ 1571625 w 990"/>
                <a:gd name="T1" fmla="*/ 889000 h 560"/>
                <a:gd name="T2" fmla="*/ 1571625 w 990"/>
                <a:gd name="T3" fmla="*/ 889000 h 560"/>
                <a:gd name="T4" fmla="*/ 0 w 990"/>
                <a:gd name="T5" fmla="*/ 889000 h 560"/>
                <a:gd name="T6" fmla="*/ 0 w 990"/>
                <a:gd name="T7" fmla="*/ 0 h 560"/>
                <a:gd name="T8" fmla="*/ 1571625 w 990"/>
                <a:gd name="T9" fmla="*/ 889000 h 5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90" h="560">
                  <a:moveTo>
                    <a:pt x="990" y="560"/>
                  </a:moveTo>
                  <a:lnTo>
                    <a:pt x="990" y="560"/>
                  </a:lnTo>
                  <a:lnTo>
                    <a:pt x="0" y="560"/>
                  </a:lnTo>
                  <a:lnTo>
                    <a:pt x="0" y="0"/>
                  </a:lnTo>
                  <a:lnTo>
                    <a:pt x="990" y="56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/>
            </a:p>
          </p:txBody>
        </p:sp>
        <p:sp>
          <p:nvSpPr>
            <p:cNvPr id="49" name="Freeform 16"/>
            <p:cNvSpPr>
              <a:spLocks/>
            </p:cNvSpPr>
            <p:nvPr/>
          </p:nvSpPr>
          <p:spPr bwMode="auto">
            <a:xfrm rot="5400000">
              <a:off x="3533333" y="191567"/>
              <a:ext cx="327659" cy="4529091"/>
            </a:xfrm>
            <a:custGeom>
              <a:avLst/>
              <a:gdLst>
                <a:gd name="T0" fmla="*/ 1571625 w 990"/>
                <a:gd name="T1" fmla="*/ 0 h 1122"/>
                <a:gd name="T2" fmla="*/ 1571625 w 990"/>
                <a:gd name="T3" fmla="*/ 3175 h 1122"/>
                <a:gd name="T4" fmla="*/ 0 w 990"/>
                <a:gd name="T5" fmla="*/ 1781175 h 1122"/>
                <a:gd name="T6" fmla="*/ 0 w 990"/>
                <a:gd name="T7" fmla="*/ 889000 h 1122"/>
                <a:gd name="T8" fmla="*/ 1571625 w 990"/>
                <a:gd name="T9" fmla="*/ 0 h 1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90" h="1122">
                  <a:moveTo>
                    <a:pt x="990" y="0"/>
                  </a:moveTo>
                  <a:lnTo>
                    <a:pt x="990" y="2"/>
                  </a:lnTo>
                  <a:lnTo>
                    <a:pt x="0" y="1122"/>
                  </a:lnTo>
                  <a:lnTo>
                    <a:pt x="0" y="560"/>
                  </a:lnTo>
                  <a:lnTo>
                    <a:pt x="990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cs typeface="+mn-cs"/>
              </a:endParaRPr>
            </a:p>
          </p:txBody>
        </p:sp>
        <p:sp>
          <p:nvSpPr>
            <p:cNvPr id="50" name="Line 50"/>
            <p:cNvSpPr>
              <a:spLocks noChangeShapeType="1"/>
            </p:cNvSpPr>
            <p:nvPr/>
          </p:nvSpPr>
          <p:spPr bwMode="auto">
            <a:xfrm rot="5400000">
              <a:off x="10482178" y="2292276"/>
              <a:ext cx="0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>
                <a:cs typeface="+mn-cs"/>
              </a:endParaRPr>
            </a:p>
          </p:txBody>
        </p:sp>
        <p:sp>
          <p:nvSpPr>
            <p:cNvPr id="51" name="Line 51"/>
            <p:cNvSpPr>
              <a:spLocks noChangeShapeType="1"/>
            </p:cNvSpPr>
            <p:nvPr/>
          </p:nvSpPr>
          <p:spPr bwMode="auto">
            <a:xfrm rot="5400000">
              <a:off x="10482178" y="2292276"/>
              <a:ext cx="0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>
                <a:cs typeface="+mn-cs"/>
              </a:endParaRPr>
            </a:p>
          </p:txBody>
        </p:sp>
      </p:grpSp>
      <p:sp>
        <p:nvSpPr>
          <p:cNvPr id="52" name="Left-Right Arrow 51"/>
          <p:cNvSpPr/>
          <p:nvPr/>
        </p:nvSpPr>
        <p:spPr>
          <a:xfrm>
            <a:off x="417205" y="1397868"/>
            <a:ext cx="11338560" cy="631968"/>
          </a:xfrm>
          <a:prstGeom prst="leftRightArrow">
            <a:avLst/>
          </a:prstGeom>
          <a:solidFill>
            <a:schemeClr val="accent3"/>
          </a:solidFill>
          <a:ln w="12700">
            <a:solidFill>
              <a:schemeClr val="bg2">
                <a:lumMod val="65000"/>
              </a:schemeClr>
            </a:solidFill>
          </a:ln>
        </p:spPr>
        <p:txBody>
          <a:bodyPr lIns="45720" tIns="41061" rIns="45720" bIns="41061" anchor="ctr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+mn-lt"/>
                <a:cs typeface="Arial" charset="0"/>
              </a:rPr>
              <a:t>Performant mission and science applications at scale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2486884-BEB5-D44B-A390-B6341521BC07}"/>
              </a:ext>
            </a:extLst>
          </p:cNvPr>
          <p:cNvGrpSpPr/>
          <p:nvPr/>
        </p:nvGrpSpPr>
        <p:grpSpPr>
          <a:xfrm>
            <a:off x="825505" y="1926911"/>
            <a:ext cx="10515600" cy="631968"/>
            <a:chOff x="1648034" y="1926911"/>
            <a:chExt cx="8922216" cy="631968"/>
          </a:xfrm>
        </p:grpSpPr>
        <p:sp>
          <p:nvSpPr>
            <p:cNvPr id="53" name="Rectangle 52"/>
            <p:cNvSpPr/>
            <p:nvPr/>
          </p:nvSpPr>
          <p:spPr>
            <a:xfrm>
              <a:off x="1648034" y="1926911"/>
              <a:ext cx="2205693" cy="63196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</p:spPr>
          <p:txBody>
            <a:bodyPr lIns="45720" tIns="41061" rIns="45720" bIns="41061" anchor="ctr"/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dirty="0">
                  <a:latin typeface="+mn-lt"/>
                </a:rPr>
                <a:t>Aggressive </a:t>
              </a:r>
              <a:br>
                <a:rPr lang="en-US" dirty="0">
                  <a:latin typeface="+mn-lt"/>
                </a:rPr>
              </a:br>
              <a:r>
                <a:rPr lang="en-US" dirty="0">
                  <a:latin typeface="+mn-lt"/>
                </a:rPr>
                <a:t>RD&amp;D project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886875" y="1926911"/>
              <a:ext cx="2205693" cy="63196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</p:spPr>
          <p:txBody>
            <a:bodyPr lIns="45720" tIns="41061" rIns="45720" bIns="41061" anchor="ctr"/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dirty="0">
                  <a:latin typeface="+mn-lt"/>
                </a:rPr>
                <a:t>Mission apps; integrated S/W stack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6125716" y="1926911"/>
              <a:ext cx="2205693" cy="63196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</p:spPr>
          <p:txBody>
            <a:bodyPr lIns="45720" tIns="41061" rIns="45720" bIns="41061" anchor="ctr"/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dirty="0">
                  <a:latin typeface="+mn-lt"/>
                </a:rPr>
                <a:t>Deployment to DOE HPC Facilities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364557" y="1926911"/>
              <a:ext cx="2205693" cy="63196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</p:spPr>
          <p:txBody>
            <a:bodyPr lIns="45720" tIns="41061" rIns="45720" bIns="41061" anchor="ctr"/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dirty="0">
                  <a:latin typeface="+mn-lt"/>
                </a:rPr>
                <a:t>Hardware </a:t>
              </a:r>
              <a:br>
                <a:rPr lang="en-US" dirty="0">
                  <a:latin typeface="+mn-lt"/>
                </a:rPr>
              </a:br>
              <a:r>
                <a:rPr lang="en-US" dirty="0">
                  <a:latin typeface="+mn-lt"/>
                </a:rPr>
                <a:t>technology advances</a:t>
              </a:r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D759CD1D-6417-8C49-80F9-0D59C7930665}"/>
              </a:ext>
            </a:extLst>
          </p:cNvPr>
          <p:cNvSpPr/>
          <p:nvPr/>
        </p:nvSpPr>
        <p:spPr>
          <a:xfrm>
            <a:off x="4156416" y="2544341"/>
            <a:ext cx="3853305" cy="3670935"/>
          </a:xfrm>
          <a:prstGeom prst="ellipse">
            <a:avLst/>
          </a:prstGeom>
          <a:noFill/>
          <a:ln w="34925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559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1DD63-4465-4141-B480-075A68D50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24" y="237744"/>
            <a:ext cx="11999976" cy="905256"/>
          </a:xfrm>
        </p:spPr>
        <p:txBody>
          <a:bodyPr/>
          <a:lstStyle/>
          <a:p>
            <a:r>
              <a:rPr lang="en-US" dirty="0"/>
              <a:t>22.11 Release: 100+ Official Products + dependencies (</a:t>
            </a:r>
            <a:r>
              <a:rPr lang="en-US" dirty="0" err="1"/>
              <a:t>gcc</a:t>
            </a:r>
            <a:r>
              <a:rPr lang="en-US" dirty="0"/>
              <a:t>, ppc64le)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F7D4F3-36D5-5045-BAAF-30862D22C286}"/>
              </a:ext>
            </a:extLst>
          </p:cNvPr>
          <p:cNvSpPr txBox="1"/>
          <p:nvPr/>
        </p:nvSpPr>
        <p:spPr>
          <a:xfrm>
            <a:off x="7411427" y="690372"/>
            <a:ext cx="4404275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latin typeface="+mn-lt"/>
              </a:rPr>
              <a:t>GPU runtimes for IBM Power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CUDA 11.4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NVHPC 22.9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2400" dirty="0">
                <a:latin typeface="+mn-lt"/>
              </a:rPr>
              <a:t>Languages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Julia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Python</a:t>
            </a:r>
          </a:p>
          <a:p>
            <a:pPr algn="l">
              <a:lnSpc>
                <a:spcPct val="90000"/>
              </a:lnSpc>
            </a:pPr>
            <a:endParaRPr lang="en-US" sz="2400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2400" dirty="0">
                <a:latin typeface="+mn-lt"/>
              </a:rPr>
              <a:t>AI packages for NVIDIA GPU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TensorFlow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PyTorch</a:t>
            </a:r>
            <a:endParaRPr lang="en-US" sz="2400" dirty="0"/>
          </a:p>
          <a:p>
            <a:pPr algn="l">
              <a:lnSpc>
                <a:spcPct val="90000"/>
              </a:lnSpc>
            </a:pPr>
            <a:endParaRPr lang="en-US" sz="2400" dirty="0">
              <a:latin typeface="+mn-lt"/>
            </a:endParaRP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5D91527F-3168-D210-15E6-CE7FBD75D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4" y="690372"/>
            <a:ext cx="6843105" cy="56438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DC59F57-5678-FA4C-F712-BB8170D6E4EB}"/>
              </a:ext>
            </a:extLst>
          </p:cNvPr>
          <p:cNvSpPr/>
          <p:nvPr/>
        </p:nvSpPr>
        <p:spPr>
          <a:xfrm>
            <a:off x="192024" y="690372"/>
            <a:ext cx="1224652" cy="5643856"/>
          </a:xfrm>
          <a:prstGeom prst="rect">
            <a:avLst/>
          </a:prstGeom>
          <a:noFill/>
          <a:ln w="31750">
            <a:solidFill>
              <a:srgbClr val="00B05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4197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0131562-783F-EDB6-1B0C-B7A9D0D9A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230017"/>
            <a:ext cx="11658600" cy="908221"/>
          </a:xfrm>
        </p:spPr>
        <p:txBody>
          <a:bodyPr/>
          <a:lstStyle/>
          <a:p>
            <a:r>
              <a:rPr lang="en-US" dirty="0"/>
              <a:t>E4S Support for CUDA variants on ppc64le</a:t>
            </a:r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649BBD9C-4EA9-D1AF-48E7-837C9D5D3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478" y="2434776"/>
            <a:ext cx="11599043" cy="179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24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B0980C-4DFA-3B7F-B8DC-F4D16E1DE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4" y="690373"/>
            <a:ext cx="7123176" cy="54840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91DD63-4465-4141-B480-075A68D50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24" y="237744"/>
            <a:ext cx="11999976" cy="905256"/>
          </a:xfrm>
        </p:spPr>
        <p:txBody>
          <a:bodyPr/>
          <a:lstStyle/>
          <a:p>
            <a:r>
              <a:rPr lang="en-US" dirty="0"/>
              <a:t>22.11 Release: 97 Official Products + dependencies (</a:t>
            </a:r>
            <a:r>
              <a:rPr lang="en-US" dirty="0" err="1"/>
              <a:t>gcc</a:t>
            </a:r>
            <a:r>
              <a:rPr lang="en-US" dirty="0"/>
              <a:t>, aarch64)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F7D4F3-36D5-5045-BAAF-30862D22C286}"/>
              </a:ext>
            </a:extLst>
          </p:cNvPr>
          <p:cNvSpPr txBox="1"/>
          <p:nvPr/>
        </p:nvSpPr>
        <p:spPr>
          <a:xfrm>
            <a:off x="7411427" y="690372"/>
            <a:ext cx="4404275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latin typeface="+mn-lt"/>
              </a:rPr>
              <a:t>GPU runtimes for aarch64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CUDA 11.7.1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NVHPC 22.9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2400" dirty="0">
                <a:latin typeface="+mn-lt"/>
              </a:rPr>
              <a:t>Languages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Julia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Python</a:t>
            </a:r>
          </a:p>
          <a:p>
            <a:pPr algn="l">
              <a:lnSpc>
                <a:spcPct val="90000"/>
              </a:lnSpc>
            </a:pPr>
            <a:endParaRPr lang="en-US" sz="2400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2400" dirty="0">
                <a:latin typeface="+mn-lt"/>
              </a:rPr>
              <a:t>AI packages for NVIDIA GPU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TensorFlow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PyTorch</a:t>
            </a:r>
            <a:endParaRPr lang="en-US" sz="2400" dirty="0"/>
          </a:p>
          <a:p>
            <a:pPr algn="l">
              <a:lnSpc>
                <a:spcPct val="90000"/>
              </a:lnSpc>
            </a:pPr>
            <a:endParaRPr lang="en-US" sz="2400" dirty="0"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C59F57-5678-FA4C-F712-BB8170D6E4EB}"/>
              </a:ext>
            </a:extLst>
          </p:cNvPr>
          <p:cNvSpPr/>
          <p:nvPr/>
        </p:nvSpPr>
        <p:spPr>
          <a:xfrm>
            <a:off x="192024" y="690372"/>
            <a:ext cx="1200048" cy="5484014"/>
          </a:xfrm>
          <a:prstGeom prst="rect">
            <a:avLst/>
          </a:prstGeom>
          <a:noFill/>
          <a:ln w="31750">
            <a:solidFill>
              <a:srgbClr val="00B05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527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0A66732E-552B-92F5-126E-63D6E91BE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4" y="690373"/>
            <a:ext cx="6995823" cy="54840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91DD63-4465-4141-B480-075A68D50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24" y="237744"/>
            <a:ext cx="11999976" cy="905256"/>
          </a:xfrm>
        </p:spPr>
        <p:txBody>
          <a:bodyPr/>
          <a:lstStyle/>
          <a:p>
            <a:r>
              <a:rPr lang="en-US" dirty="0"/>
              <a:t>22.11 Release: 97 Official Products + dependencies (</a:t>
            </a:r>
            <a:r>
              <a:rPr lang="en-US" dirty="0" err="1"/>
              <a:t>gcc</a:t>
            </a:r>
            <a:r>
              <a:rPr lang="en-US" dirty="0"/>
              <a:t>, aarch64)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F7D4F3-36D5-5045-BAAF-30862D22C286}"/>
              </a:ext>
            </a:extLst>
          </p:cNvPr>
          <p:cNvSpPr txBox="1"/>
          <p:nvPr/>
        </p:nvSpPr>
        <p:spPr>
          <a:xfrm>
            <a:off x="7411427" y="690372"/>
            <a:ext cx="4404275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latin typeface="+mn-lt"/>
              </a:rPr>
              <a:t>GPU runtimes for aarch64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CUDA 11.7.1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NVHPC 22.9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2400" dirty="0">
                <a:latin typeface="+mn-lt"/>
              </a:rPr>
              <a:t>Languages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Julia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Python</a:t>
            </a:r>
          </a:p>
          <a:p>
            <a:pPr algn="l">
              <a:lnSpc>
                <a:spcPct val="90000"/>
              </a:lnSpc>
            </a:pPr>
            <a:endParaRPr lang="en-US" sz="2400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2400" dirty="0">
                <a:latin typeface="+mn-lt"/>
              </a:rPr>
              <a:t>AI packages for NVIDIA GPU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TensorFlow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PyTorch</a:t>
            </a:r>
            <a:endParaRPr lang="en-US" sz="2400" dirty="0"/>
          </a:p>
          <a:p>
            <a:pPr algn="l">
              <a:lnSpc>
                <a:spcPct val="90000"/>
              </a:lnSpc>
            </a:pPr>
            <a:endParaRPr lang="en-US" sz="2400" dirty="0"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C59F57-5678-FA4C-F712-BB8170D6E4EB}"/>
              </a:ext>
            </a:extLst>
          </p:cNvPr>
          <p:cNvSpPr/>
          <p:nvPr/>
        </p:nvSpPr>
        <p:spPr>
          <a:xfrm>
            <a:off x="192024" y="690372"/>
            <a:ext cx="1200048" cy="5484014"/>
          </a:xfrm>
          <a:prstGeom prst="rect">
            <a:avLst/>
          </a:prstGeom>
          <a:noFill/>
          <a:ln w="31750">
            <a:solidFill>
              <a:srgbClr val="00B05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5751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0131562-783F-EDB6-1B0C-B7A9D0D9A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230017"/>
            <a:ext cx="11658600" cy="908221"/>
          </a:xfrm>
        </p:spPr>
        <p:txBody>
          <a:bodyPr/>
          <a:lstStyle/>
          <a:p>
            <a:r>
              <a:rPr lang="en-US" dirty="0"/>
              <a:t>E4S Support for CUDA variants on aarch64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947CC86C-22CF-099E-9348-538216589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2079934"/>
            <a:ext cx="11665549" cy="17550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7820FF-306D-F3AB-58FC-AF712F3C70E6}"/>
              </a:ext>
            </a:extLst>
          </p:cNvPr>
          <p:cNvSpPr txBox="1"/>
          <p:nvPr/>
        </p:nvSpPr>
        <p:spPr>
          <a:xfrm>
            <a:off x="3525014" y="4605901"/>
            <a:ext cx="498957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Support for A100 and T4 GPUs under aarch64</a:t>
            </a:r>
          </a:p>
        </p:txBody>
      </p:sp>
    </p:spTree>
    <p:extLst>
      <p:ext uri="{BB962C8B-B14F-4D97-AF65-F5344CB8AC3E}">
        <p14:creationId xmlns:p14="http://schemas.microsoft.com/office/powerpoint/2010/main" val="14651513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704EA4E-C78C-D748-4727-9A34A0100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834192"/>
            <a:ext cx="7772400" cy="4436581"/>
          </a:xfrm>
          <a:prstGeom prst="rect">
            <a:avLst/>
          </a:prstGeom>
        </p:spPr>
      </p:pic>
      <p:sp>
        <p:nvSpPr>
          <p:cNvPr id="338" name="Google Shape;338;p45"/>
          <p:cNvSpPr txBox="1">
            <a:spLocks noGrp="1"/>
          </p:cNvSpPr>
          <p:nvPr>
            <p:ph type="title"/>
          </p:nvPr>
        </p:nvSpPr>
        <p:spPr>
          <a:xfrm>
            <a:off x="190500" y="230017"/>
            <a:ext cx="116586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E4S 22.11 Release: GPU support for Docker Containers</a:t>
            </a:r>
            <a:endParaRPr dirty="0"/>
          </a:p>
        </p:txBody>
      </p:sp>
      <p:sp>
        <p:nvSpPr>
          <p:cNvPr id="339" name="Google Shape;339;p45"/>
          <p:cNvSpPr txBox="1">
            <a:spLocks noGrp="1"/>
          </p:cNvSpPr>
          <p:nvPr>
            <p:ph type="body" idx="1"/>
          </p:nvPr>
        </p:nvSpPr>
        <p:spPr>
          <a:xfrm>
            <a:off x="8646348" y="1427227"/>
            <a:ext cx="3090819" cy="1854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100+ E4S Products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Support for GPUs</a:t>
            </a:r>
          </a:p>
          <a:p>
            <a:pPr marL="685800" lvl="1" indent="-228600">
              <a:lnSpc>
                <a:spcPct val="100000"/>
              </a:lnSpc>
              <a:spcBef>
                <a:spcPts val="0"/>
              </a:spcBef>
              <a:buSzPts val="1800"/>
              <a:buChar char="•"/>
            </a:pPr>
            <a:r>
              <a:rPr lang="en-US" dirty="0"/>
              <a:t>x86_64</a:t>
            </a:r>
          </a:p>
          <a:p>
            <a:pPr marL="685800" lvl="1" indent="-228600">
              <a:lnSpc>
                <a:spcPct val="100000"/>
              </a:lnSpc>
              <a:spcBef>
                <a:spcPts val="0"/>
              </a:spcBef>
              <a:buSzPts val="1800"/>
              <a:buChar char="•"/>
            </a:pPr>
            <a:r>
              <a:rPr lang="en-US" dirty="0"/>
              <a:t>ppc64le</a:t>
            </a:r>
          </a:p>
          <a:p>
            <a:pPr marL="685800" lvl="1" indent="-228600">
              <a:lnSpc>
                <a:spcPct val="100000"/>
              </a:lnSpc>
              <a:spcBef>
                <a:spcPts val="0"/>
              </a:spcBef>
              <a:buSzPts val="1800"/>
              <a:buChar char="•"/>
            </a:pPr>
            <a:r>
              <a:rPr lang="en-US" dirty="0"/>
              <a:t>aarch64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SzPts val="1800"/>
              <a:buNone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579150" y="3925075"/>
            <a:ext cx="36128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r>
              <a:rPr lang="en-US" dirty="0"/>
              <a:t>% docker pull ecpe4s/e4s-cuda</a:t>
            </a:r>
          </a:p>
          <a:p>
            <a:pPr marL="685800" lvl="1" indent="-228600">
              <a:buSzPts val="180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AAA94889-7412-2D41-96B1-91130A8F5D53}"/>
              </a:ext>
            </a:extLst>
          </p:cNvPr>
          <p:cNvSpPr/>
          <p:nvPr/>
        </p:nvSpPr>
        <p:spPr>
          <a:xfrm>
            <a:off x="322365" y="4220820"/>
            <a:ext cx="751189" cy="268990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4660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5"/>
          <p:cNvSpPr txBox="1">
            <a:spLocks noGrp="1"/>
          </p:cNvSpPr>
          <p:nvPr>
            <p:ph type="title"/>
          </p:nvPr>
        </p:nvSpPr>
        <p:spPr>
          <a:xfrm>
            <a:off x="190500" y="230017"/>
            <a:ext cx="116586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E4S bare-metal installation </a:t>
            </a:r>
            <a:r>
              <a:rPr lang="en-US" dirty="0" err="1"/>
              <a:t>spack.yaml</a:t>
            </a:r>
            <a:r>
              <a:rPr lang="en-US" dirty="0"/>
              <a:t> recipe </a:t>
            </a:r>
            <a:endParaRPr dirty="0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A0D6F95-7C4B-A449-A5BF-168A14B18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587" y="744166"/>
            <a:ext cx="8173845" cy="5598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18ACC0-1F81-3F4A-BB1D-778135A3A412}"/>
              </a:ext>
            </a:extLst>
          </p:cNvPr>
          <p:cNvSpPr txBox="1"/>
          <p:nvPr/>
        </p:nvSpPr>
        <p:spPr>
          <a:xfrm>
            <a:off x="9936432" y="4089213"/>
            <a:ext cx="249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err="1"/>
              <a:t>Trilinos</a:t>
            </a:r>
            <a:r>
              <a:rPr lang="en-US" sz="1600" dirty="0"/>
              <a:t> variants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Built with CUDA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C659A545-E4C4-844C-B1F1-3C743A8210FC}"/>
              </a:ext>
            </a:extLst>
          </p:cNvPr>
          <p:cNvSpPr/>
          <p:nvPr/>
        </p:nvSpPr>
        <p:spPr>
          <a:xfrm>
            <a:off x="2934030" y="2893496"/>
            <a:ext cx="3904092" cy="618329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736AC084-5C9C-B04E-9C69-12322F9F80CF}"/>
              </a:ext>
            </a:extLst>
          </p:cNvPr>
          <p:cNvSpPr/>
          <p:nvPr/>
        </p:nvSpPr>
        <p:spPr>
          <a:xfrm>
            <a:off x="2934030" y="5817705"/>
            <a:ext cx="2320457" cy="145774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5898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12927-D7E2-1C4C-94E8-6466AE783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E4S Build Cache for </a:t>
            </a:r>
            <a:r>
              <a:rPr lang="en-US" dirty="0" err="1"/>
              <a:t>Spack</a:t>
            </a:r>
            <a:r>
              <a:rPr lang="en-US" dirty="0"/>
              <a:t> 0.19.0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CC5834-AE8D-D189-D919-2A3E40C56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36" y="840489"/>
            <a:ext cx="9681993" cy="5505720"/>
          </a:xfrm>
          <a:prstGeom prst="rect">
            <a:avLst/>
          </a:prstGeom>
        </p:spPr>
      </p:pic>
      <p:sp>
        <p:nvSpPr>
          <p:cNvPr id="3" name="Google Shape;339;p45">
            <a:extLst>
              <a:ext uri="{FF2B5EF4-FFF2-40B4-BE49-F238E27FC236}">
                <a16:creationId xmlns:a16="http://schemas.microsoft.com/office/drawing/2014/main" id="{17573F14-1A31-698E-6629-7D4055A0BA93}"/>
              </a:ext>
            </a:extLst>
          </p:cNvPr>
          <p:cNvSpPr txBox="1">
            <a:spLocks/>
          </p:cNvSpPr>
          <p:nvPr/>
        </p:nvSpPr>
        <p:spPr bwMode="auto">
          <a:xfrm>
            <a:off x="10319793" y="1501369"/>
            <a:ext cx="1872207" cy="2545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 vert="horz" wrap="square" lIns="91425" tIns="45700" rIns="91425" bIns="45700" numCol="1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57250" indent="-1714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1600" dirty="0"/>
              <a:t>Over 95,000 binaries!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1600" dirty="0"/>
              <a:t>No need to recompile from source code.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867978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6"/>
          <p:cNvSpPr txBox="1">
            <a:spLocks noGrp="1"/>
          </p:cNvSpPr>
          <p:nvPr>
            <p:ph type="title"/>
          </p:nvPr>
        </p:nvSpPr>
        <p:spPr>
          <a:xfrm>
            <a:off x="365856" y="411481"/>
            <a:ext cx="11375600" cy="5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7" tIns="45692" rIns="91417" bIns="45692" anchor="t" anchorCtr="0">
            <a:noAutofit/>
          </a:bodyPr>
          <a:lstStyle/>
          <a:p>
            <a:r>
              <a:rPr lang="en-US" dirty="0"/>
              <a:t>E4S Base Container Images for x86_64, ppc64le, and aarch64</a:t>
            </a:r>
            <a:endParaRPr dirty="0"/>
          </a:p>
        </p:txBody>
      </p:sp>
      <p:sp>
        <p:nvSpPr>
          <p:cNvPr id="9" name="TextBox 8"/>
          <p:cNvSpPr txBox="1"/>
          <p:nvPr/>
        </p:nvSpPr>
        <p:spPr>
          <a:xfrm>
            <a:off x="9936567" y="1578838"/>
            <a:ext cx="2195794" cy="2677656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dirty="0" err="1"/>
              <a:t>Hub.docker.com</a:t>
            </a:r>
            <a:endParaRPr lang="en-US" dirty="0"/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dirty="0"/>
              <a:t>ecpe4s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dirty="0"/>
              <a:t>Platforms: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/>
              <a:t>x86_64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/>
              <a:t>Ppc64le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/>
              <a:t>aarch64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dirty="0"/>
              <a:t>GPU runtimes: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/>
              <a:t>CUDA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 err="1"/>
              <a:t>ROCm</a:t>
            </a:r>
            <a:endParaRPr lang="en-US" dirty="0"/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 err="1"/>
              <a:t>oneAPI</a:t>
            </a:r>
            <a:endParaRPr lang="en-US" dirty="0"/>
          </a:p>
        </p:txBody>
      </p:sp>
      <p:pic>
        <p:nvPicPr>
          <p:cNvPr id="4" name="Picture 3" descr="Graphical user interface, text, application, email, website&#10;&#10;Description automatically generated">
            <a:extLst>
              <a:ext uri="{FF2B5EF4-FFF2-40B4-BE49-F238E27FC236}">
                <a16:creationId xmlns:a16="http://schemas.microsoft.com/office/drawing/2014/main" id="{E24A9760-1905-2C4A-AB50-ACC7017A1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433" y="922281"/>
            <a:ext cx="7596446" cy="567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56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6"/>
          <p:cNvSpPr txBox="1">
            <a:spLocks noGrp="1"/>
          </p:cNvSpPr>
          <p:nvPr>
            <p:ph type="title"/>
          </p:nvPr>
        </p:nvSpPr>
        <p:spPr>
          <a:xfrm>
            <a:off x="365856" y="411481"/>
            <a:ext cx="11375600" cy="5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7" tIns="45692" rIns="91417" bIns="45692" anchor="t" anchorCtr="0">
            <a:noAutofit/>
          </a:bodyPr>
          <a:lstStyle/>
          <a:p>
            <a:r>
              <a:rPr lang="en-US" dirty="0"/>
              <a:t>E4S 22.11 AWS image: US-West2 (OR)</a:t>
            </a:r>
            <a:b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09715" y="1046005"/>
            <a:ext cx="2182285" cy="3951851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/>
              <a:t>E4S 22.11 AWS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600" dirty="0"/>
              <a:t>Intel </a:t>
            </a:r>
            <a:r>
              <a:rPr lang="en-US" sz="1600" dirty="0" err="1"/>
              <a:t>oneAPI</a:t>
            </a:r>
            <a:endParaRPr lang="en-US" sz="1600" dirty="0"/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600" dirty="0"/>
              <a:t>CUDA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600" dirty="0"/>
              <a:t>NVHPC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600" dirty="0" err="1"/>
              <a:t>ROCm</a:t>
            </a:r>
            <a:endParaRPr lang="en-US" sz="1600" dirty="0"/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600" dirty="0"/>
              <a:t>AWS DCV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600" dirty="0" err="1"/>
              <a:t>Spack</a:t>
            </a:r>
            <a:r>
              <a:rPr lang="en-US" sz="1600" dirty="0"/>
              <a:t> Build Cache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600" dirty="0"/>
              <a:t>ECP: </a:t>
            </a:r>
            <a:r>
              <a:rPr lang="en-US" sz="1600" dirty="0" err="1"/>
              <a:t>Nalu</a:t>
            </a:r>
            <a:r>
              <a:rPr lang="en-US" sz="1600" dirty="0"/>
              <a:t>-Wind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600" dirty="0" err="1"/>
              <a:t>Trilinos</a:t>
            </a:r>
            <a:endParaRPr lang="en-US" sz="1600" dirty="0"/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600" dirty="0" err="1"/>
              <a:t>OpenFOAM</a:t>
            </a:r>
            <a:endParaRPr lang="en-US" sz="1600" dirty="0"/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600" dirty="0" err="1"/>
              <a:t>ParaView</a:t>
            </a:r>
            <a:endParaRPr lang="en-US" sz="1600" dirty="0"/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600" dirty="0"/>
              <a:t>TAU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600" dirty="0"/>
              <a:t>Docker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600" dirty="0"/>
              <a:t>Shifter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600" dirty="0" err="1"/>
              <a:t>Charliecloud</a:t>
            </a:r>
            <a:endParaRPr lang="en-US" sz="1600" dirty="0"/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600" dirty="0"/>
              <a:t>E4S Singularity… 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02B1F6A-EA53-B04A-804F-CB1B9B374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501" y="993911"/>
            <a:ext cx="9234214" cy="520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86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178B49D2-37A2-404F-9384-DA4E909D1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1567" y="2591001"/>
            <a:ext cx="1821640" cy="6718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0F6265-4AB2-DB4C-9ED2-8E7E5EE73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DOE HPC Roadmap to Exascale Systems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710934C-C734-3845-8149-86637451DBF1}"/>
              </a:ext>
            </a:extLst>
          </p:cNvPr>
          <p:cNvCxnSpPr/>
          <p:nvPr/>
        </p:nvCxnSpPr>
        <p:spPr>
          <a:xfrm flipV="1">
            <a:off x="2363224" y="970839"/>
            <a:ext cx="4438" cy="520062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F59B3A-A7A0-E546-8E79-E24D558768B5}"/>
              </a:ext>
            </a:extLst>
          </p:cNvPr>
          <p:cNvCxnSpPr/>
          <p:nvPr/>
        </p:nvCxnSpPr>
        <p:spPr>
          <a:xfrm flipV="1">
            <a:off x="4041189" y="970839"/>
            <a:ext cx="4438" cy="520062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451703F-727C-A349-BC28-8519677B1BA6}"/>
              </a:ext>
            </a:extLst>
          </p:cNvPr>
          <p:cNvCxnSpPr/>
          <p:nvPr/>
        </p:nvCxnSpPr>
        <p:spPr>
          <a:xfrm flipV="1">
            <a:off x="6531476" y="970839"/>
            <a:ext cx="4438" cy="520062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96E3494-D765-7C4E-AED6-FBAE71F9C99A}"/>
              </a:ext>
            </a:extLst>
          </p:cNvPr>
          <p:cNvSpPr txBox="1"/>
          <p:nvPr/>
        </p:nvSpPr>
        <p:spPr>
          <a:xfrm>
            <a:off x="4446910" y="5603395"/>
            <a:ext cx="1359067" cy="600164"/>
          </a:xfrm>
          <a:prstGeom prst="rect">
            <a:avLst/>
          </a:prstGeom>
          <a:solidFill>
            <a:schemeClr val="bg2"/>
          </a:solidFill>
        </p:spPr>
        <p:txBody>
          <a:bodyPr wrap="square" lIns="118872" tIns="91440" rIns="118872" bIns="91440" rtlCol="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LLNL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IBM/NVIDIA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1CD85A-C2E9-D944-9CE5-31316A949D1E}"/>
              </a:ext>
            </a:extLst>
          </p:cNvPr>
          <p:cNvSpPr/>
          <p:nvPr/>
        </p:nvSpPr>
        <p:spPr>
          <a:xfrm>
            <a:off x="674532" y="782200"/>
            <a:ext cx="11107506" cy="3263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D233DA-6858-3A4A-9416-B32B75956593}"/>
              </a:ext>
            </a:extLst>
          </p:cNvPr>
          <p:cNvSpPr txBox="1"/>
          <p:nvPr/>
        </p:nvSpPr>
        <p:spPr>
          <a:xfrm>
            <a:off x="639522" y="3358509"/>
            <a:ext cx="1286433" cy="6001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ANL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IBM BG/Q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79DB4E-46ED-1346-9292-79B57BD2BECC}"/>
              </a:ext>
            </a:extLst>
          </p:cNvPr>
          <p:cNvSpPr txBox="1"/>
          <p:nvPr/>
        </p:nvSpPr>
        <p:spPr>
          <a:xfrm>
            <a:off x="444217" y="1936797"/>
            <a:ext cx="1740134" cy="6001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ORNL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Cray/AMD/NVIDIA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528B94-0C43-004C-AA1E-5CA46AA428F5}"/>
              </a:ext>
            </a:extLst>
          </p:cNvPr>
          <p:cNvSpPr txBox="1"/>
          <p:nvPr/>
        </p:nvSpPr>
        <p:spPr>
          <a:xfrm>
            <a:off x="6386839" y="4262253"/>
            <a:ext cx="1977604" cy="6001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LBNL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HPE/AMD/NVIDIA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C5DB14-BE1C-D548-92EC-06855A1914F9}"/>
              </a:ext>
            </a:extLst>
          </p:cNvPr>
          <p:cNvSpPr txBox="1"/>
          <p:nvPr/>
        </p:nvSpPr>
        <p:spPr>
          <a:xfrm>
            <a:off x="8428545" y="5563270"/>
            <a:ext cx="1506121" cy="600164"/>
          </a:xfrm>
          <a:prstGeom prst="rect">
            <a:avLst/>
          </a:prstGeom>
          <a:solidFill>
            <a:schemeClr val="bg2"/>
          </a:solidFill>
        </p:spPr>
        <p:txBody>
          <a:bodyPr wrap="square" lIns="118872" tIns="91440" rIns="118872" bIns="91440" rtlCol="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LANL/SNL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HPE/</a:t>
            </a:r>
            <a:r>
              <a:rPr lang="en-US" sz="1400" dirty="0">
                <a:solidFill>
                  <a:prstClr val="black"/>
                </a:solidFill>
              </a:rPr>
              <a:t>Intel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7E7C86-AB11-AA4B-B670-7DA432E90520}"/>
              </a:ext>
            </a:extLst>
          </p:cNvPr>
          <p:cNvSpPr txBox="1"/>
          <p:nvPr/>
        </p:nvSpPr>
        <p:spPr>
          <a:xfrm>
            <a:off x="7704847" y="3126014"/>
            <a:ext cx="1931521" cy="6001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ANL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Intel/HPE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84ECE7-9950-DC43-AFCA-B6E691F7546B}"/>
              </a:ext>
            </a:extLst>
          </p:cNvPr>
          <p:cNvSpPr txBox="1"/>
          <p:nvPr/>
        </p:nvSpPr>
        <p:spPr>
          <a:xfrm>
            <a:off x="7323137" y="1903268"/>
            <a:ext cx="2075688" cy="6001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ORNL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HPE/AMD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D670B2-46C6-E64E-85D2-1C1CA6828F80}"/>
              </a:ext>
            </a:extLst>
          </p:cNvPr>
          <p:cNvSpPr txBox="1"/>
          <p:nvPr/>
        </p:nvSpPr>
        <p:spPr>
          <a:xfrm>
            <a:off x="10363071" y="5660230"/>
            <a:ext cx="1131477" cy="600164"/>
          </a:xfrm>
          <a:prstGeom prst="rect">
            <a:avLst/>
          </a:prstGeom>
          <a:solidFill>
            <a:schemeClr val="bg2"/>
          </a:solidFill>
        </p:spPr>
        <p:txBody>
          <a:bodyPr wrap="square" lIns="118872" tIns="91440" rIns="118872" bIns="91440" rtlCol="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LLNL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HPE/AMD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9DF267-2819-BC40-965B-74043CEC47A5}"/>
              </a:ext>
            </a:extLst>
          </p:cNvPr>
          <p:cNvSpPr txBox="1"/>
          <p:nvPr/>
        </p:nvSpPr>
        <p:spPr>
          <a:xfrm>
            <a:off x="2147837" y="5679236"/>
            <a:ext cx="2099129" cy="600164"/>
          </a:xfrm>
          <a:prstGeom prst="rect">
            <a:avLst/>
          </a:prstGeom>
          <a:solidFill>
            <a:schemeClr val="bg2"/>
          </a:solidFill>
        </p:spPr>
        <p:txBody>
          <a:bodyPr wrap="square" lIns="118872" tIns="91440" rIns="118872" bIns="91440" rtlCol="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LANL/SNL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Cray/Intel  Xeon/KNL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C8138A-9BA3-194E-B1C8-76B0DBF95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7204" y="4966620"/>
            <a:ext cx="1415253" cy="7465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940AE2B-AD06-5C4D-B217-2461FADB49C8}"/>
              </a:ext>
            </a:extLst>
          </p:cNvPr>
          <p:cNvSpPr txBox="1"/>
          <p:nvPr/>
        </p:nvSpPr>
        <p:spPr>
          <a:xfrm>
            <a:off x="686601" y="764835"/>
            <a:ext cx="5849313" cy="3785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2012-2020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745A1D-45B7-D04E-84DC-06704A7C66AB}"/>
              </a:ext>
            </a:extLst>
          </p:cNvPr>
          <p:cNvSpPr txBox="1"/>
          <p:nvPr/>
        </p:nvSpPr>
        <p:spPr>
          <a:xfrm>
            <a:off x="6531476" y="774598"/>
            <a:ext cx="5239099" cy="3785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2021-2023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4FBB6DF-7FD4-0B47-B1F7-C73F2CF971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167" y="4938029"/>
            <a:ext cx="1400169" cy="70207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F4C4C3A-0741-6D4B-A760-0D83D49C1833}"/>
              </a:ext>
            </a:extLst>
          </p:cNvPr>
          <p:cNvSpPr txBox="1"/>
          <p:nvPr/>
        </p:nvSpPr>
        <p:spPr>
          <a:xfrm>
            <a:off x="4211519" y="2031691"/>
            <a:ext cx="1739574" cy="6001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ORNL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IBM/NVIDIA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70B31FC-15F6-AD4A-98A2-8BA008CB0EFB}"/>
              </a:ext>
            </a:extLst>
          </p:cNvPr>
          <p:cNvSpPr txBox="1"/>
          <p:nvPr/>
        </p:nvSpPr>
        <p:spPr>
          <a:xfrm>
            <a:off x="686601" y="5386220"/>
            <a:ext cx="1304414" cy="6001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LLNL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IBM BG/Q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3445F22-AE5B-4247-923A-1AD799B54497}"/>
              </a:ext>
            </a:extLst>
          </p:cNvPr>
          <p:cNvGrpSpPr/>
          <p:nvPr/>
        </p:nvGrpSpPr>
        <p:grpSpPr>
          <a:xfrm>
            <a:off x="602973" y="4970497"/>
            <a:ext cx="1500717" cy="583212"/>
            <a:chOff x="303740" y="5256754"/>
            <a:chExt cx="1500717" cy="583212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3E415B30-2A2F-FA4C-AD65-250B4D421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993" y="5256754"/>
              <a:ext cx="1425464" cy="509094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F06AEC89-4E6B-DC4D-89B3-BB4A5AF2FFEA}"/>
                </a:ext>
              </a:extLst>
            </p:cNvPr>
            <p:cNvSpPr txBox="1"/>
            <p:nvPr/>
          </p:nvSpPr>
          <p:spPr>
            <a:xfrm>
              <a:off x="303740" y="5406001"/>
              <a:ext cx="1137747" cy="4339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Sequoia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73E39C1-5B9B-D14A-9A4A-3E801F4A55C7}"/>
              </a:ext>
            </a:extLst>
          </p:cNvPr>
          <p:cNvGrpSpPr/>
          <p:nvPr/>
        </p:nvGrpSpPr>
        <p:grpSpPr>
          <a:xfrm>
            <a:off x="2688436" y="3678885"/>
            <a:ext cx="1450882" cy="716241"/>
            <a:chOff x="2796061" y="4067323"/>
            <a:chExt cx="1450882" cy="716241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B352E72B-3845-A543-9F94-E53611A021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213" b="16362"/>
            <a:stretch/>
          </p:blipFill>
          <p:spPr>
            <a:xfrm>
              <a:off x="2847376" y="4067323"/>
              <a:ext cx="1399567" cy="716241"/>
            </a:xfrm>
            <a:prstGeom prst="rect">
              <a:avLst/>
            </a:prstGeom>
            <a:ln>
              <a:noFill/>
            </a:ln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B5F65E4-101C-9449-9E18-C6D91EF3412B}"/>
                </a:ext>
              </a:extLst>
            </p:cNvPr>
            <p:cNvSpPr txBox="1"/>
            <p:nvPr/>
          </p:nvSpPr>
          <p:spPr>
            <a:xfrm>
              <a:off x="2796061" y="4249295"/>
              <a:ext cx="701731" cy="4339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Cori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D3FFA04-753B-6F4A-8702-B01A297767C5}"/>
              </a:ext>
            </a:extLst>
          </p:cNvPr>
          <p:cNvSpPr txBox="1"/>
          <p:nvPr/>
        </p:nvSpPr>
        <p:spPr>
          <a:xfrm>
            <a:off x="2468181" y="5309034"/>
            <a:ext cx="932628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Trinity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7D8EEC5D-DF5D-AC46-85F2-3FB5C0A954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0750" y="2687262"/>
            <a:ext cx="1292454" cy="699419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C1CB2020-3A61-854A-905E-179A7B0C1B4A}"/>
              </a:ext>
            </a:extLst>
          </p:cNvPr>
          <p:cNvSpPr txBox="1"/>
          <p:nvPr/>
        </p:nvSpPr>
        <p:spPr>
          <a:xfrm>
            <a:off x="2642833" y="3054296"/>
            <a:ext cx="855619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Theta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7292B58-FF6D-F04A-8E97-919CA685B67C}"/>
              </a:ext>
            </a:extLst>
          </p:cNvPr>
          <p:cNvGrpSpPr/>
          <p:nvPr/>
        </p:nvGrpSpPr>
        <p:grpSpPr>
          <a:xfrm>
            <a:off x="543125" y="2716477"/>
            <a:ext cx="1394771" cy="767283"/>
            <a:chOff x="310063" y="1482010"/>
            <a:chExt cx="1481445" cy="891438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A78D444B-99AC-094A-8C68-3A5F49AFB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942" y="1482010"/>
              <a:ext cx="1399566" cy="787256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3C90279-34B9-334A-8773-534D38F220F2}"/>
                </a:ext>
              </a:extLst>
            </p:cNvPr>
            <p:cNvSpPr txBox="1"/>
            <p:nvPr/>
          </p:nvSpPr>
          <p:spPr>
            <a:xfrm>
              <a:off x="310063" y="1869262"/>
              <a:ext cx="758959" cy="504186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Mira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471E77D-722E-7B43-B585-A8B8175F9802}"/>
              </a:ext>
            </a:extLst>
          </p:cNvPr>
          <p:cNvGrpSpPr/>
          <p:nvPr/>
        </p:nvGrpSpPr>
        <p:grpSpPr>
          <a:xfrm>
            <a:off x="576939" y="1276283"/>
            <a:ext cx="1487115" cy="818704"/>
            <a:chOff x="304394" y="3464745"/>
            <a:chExt cx="1487115" cy="818704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29E39629-C118-DB43-AFC5-C63ECD923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942" y="3464745"/>
              <a:ext cx="1399567" cy="723599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B7FE1FC-729A-F94A-A78B-4D8A04D63F8F}"/>
                </a:ext>
              </a:extLst>
            </p:cNvPr>
            <p:cNvSpPr txBox="1"/>
            <p:nvPr/>
          </p:nvSpPr>
          <p:spPr>
            <a:xfrm>
              <a:off x="304394" y="3849484"/>
              <a:ext cx="787331" cy="4339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Titan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552F931-5D72-274F-AEB0-3E0F9A8BA137}"/>
              </a:ext>
            </a:extLst>
          </p:cNvPr>
          <p:cNvGrpSpPr/>
          <p:nvPr/>
        </p:nvGrpSpPr>
        <p:grpSpPr>
          <a:xfrm>
            <a:off x="4274050" y="1248795"/>
            <a:ext cx="1511697" cy="869138"/>
            <a:chOff x="4010178" y="1631251"/>
            <a:chExt cx="1511697" cy="869138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0216FEF4-32A4-1447-9A5A-86A4C019B196}"/>
                </a:ext>
              </a:extLst>
            </p:cNvPr>
            <p:cNvPicPr>
              <a:picLocks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9244" y="1631251"/>
              <a:ext cx="1412631" cy="790650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306B11B-1C0B-2E45-B444-9CAFEB909FC5}"/>
                </a:ext>
              </a:extLst>
            </p:cNvPr>
            <p:cNvSpPr txBox="1"/>
            <p:nvPr/>
          </p:nvSpPr>
          <p:spPr>
            <a:xfrm>
              <a:off x="4010178" y="2066424"/>
              <a:ext cx="1086451" cy="4339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Summit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CA20480-12DA-A94C-9D5F-1FDC3C35AB3E}"/>
              </a:ext>
            </a:extLst>
          </p:cNvPr>
          <p:cNvGrpSpPr/>
          <p:nvPr/>
        </p:nvGrpSpPr>
        <p:grpSpPr>
          <a:xfrm>
            <a:off x="8432291" y="5110416"/>
            <a:ext cx="1502375" cy="449517"/>
            <a:chOff x="6515817" y="5535509"/>
            <a:chExt cx="1738298" cy="580819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F5F0002-AED6-1E49-AA5D-E9BAE5F3B6FA}"/>
                </a:ext>
              </a:extLst>
            </p:cNvPr>
            <p:cNvSpPr txBox="1"/>
            <p:nvPr/>
          </p:nvSpPr>
          <p:spPr>
            <a:xfrm>
              <a:off x="6515817" y="5535509"/>
              <a:ext cx="1738298" cy="58081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wrap="square" lIns="118872" tIns="91440" rIns="118872" bIns="91440" rtlCol="0" anchor="ctr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7492D22D-129F-A145-A368-B7850CDCAA49}"/>
                </a:ext>
              </a:extLst>
            </p:cNvPr>
            <p:cNvPicPr>
              <a:picLocks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32"/>
            <a:stretch/>
          </p:blipFill>
          <p:spPr>
            <a:xfrm>
              <a:off x="6515817" y="5569288"/>
              <a:ext cx="1738298" cy="52204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488CB228-A671-7A4B-A627-0A6F745AB31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65" b="16115"/>
          <a:stretch/>
        </p:blipFill>
        <p:spPr>
          <a:xfrm>
            <a:off x="7697421" y="1432398"/>
            <a:ext cx="1847142" cy="52253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9A90C89-053D-2042-A270-35444170140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470" y="4906750"/>
            <a:ext cx="1372614" cy="9144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387D41F-F031-0545-988E-42ADAD744322}"/>
              </a:ext>
            </a:extLst>
          </p:cNvPr>
          <p:cNvSpPr txBox="1"/>
          <p:nvPr/>
        </p:nvSpPr>
        <p:spPr>
          <a:xfrm>
            <a:off x="2617583" y="3307072"/>
            <a:ext cx="1467297" cy="6001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ANL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Cray/Intel KNL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3F9A660-4D2C-0E45-8E69-8EC6B29FF95A}"/>
              </a:ext>
            </a:extLst>
          </p:cNvPr>
          <p:cNvSpPr txBox="1"/>
          <p:nvPr/>
        </p:nvSpPr>
        <p:spPr>
          <a:xfrm>
            <a:off x="2438332" y="4234656"/>
            <a:ext cx="1918550" cy="6001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LBNL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Cray/Intel  Xeon/KNL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677B7F8-A736-7040-AA9E-CFED78B8175A}"/>
              </a:ext>
            </a:extLst>
          </p:cNvPr>
          <p:cNvCxnSpPr>
            <a:cxnSpLocks/>
          </p:cNvCxnSpPr>
          <p:nvPr/>
        </p:nvCxnSpPr>
        <p:spPr>
          <a:xfrm flipV="1">
            <a:off x="558140" y="4786894"/>
            <a:ext cx="11398171" cy="4636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56E7D5D-2107-B24F-95BA-519F70FA1DE6}"/>
              </a:ext>
            </a:extLst>
          </p:cNvPr>
          <p:cNvSpPr txBox="1"/>
          <p:nvPr/>
        </p:nvSpPr>
        <p:spPr>
          <a:xfrm>
            <a:off x="4373116" y="5279214"/>
            <a:ext cx="894091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Sierra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2A474DF-0B82-5B4D-8FFA-F520114607B7}"/>
              </a:ext>
            </a:extLst>
          </p:cNvPr>
          <p:cNvSpPr txBox="1"/>
          <p:nvPr/>
        </p:nvSpPr>
        <p:spPr>
          <a:xfrm>
            <a:off x="10057980" y="1412236"/>
            <a:ext cx="1717033" cy="8494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Arial" charset="0"/>
                <a:cs typeface="Arial" charset="0"/>
              </a:rPr>
              <a:t>Exascale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Systems</a:t>
            </a:r>
          </a:p>
        </p:txBody>
      </p:sp>
      <p:sp>
        <p:nvSpPr>
          <p:cNvPr id="44" name="Rectangle: Rounded Corners 14">
            <a:extLst>
              <a:ext uri="{FF2B5EF4-FFF2-40B4-BE49-F238E27FC236}">
                <a16:creationId xmlns:a16="http://schemas.microsoft.com/office/drawing/2014/main" id="{6219F018-D13F-8D4E-B4CD-61E0AD3BCDCD}"/>
              </a:ext>
            </a:extLst>
          </p:cNvPr>
          <p:cNvSpPr/>
          <p:nvPr/>
        </p:nvSpPr>
        <p:spPr>
          <a:xfrm>
            <a:off x="7555044" y="1334452"/>
            <a:ext cx="2095864" cy="1097448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Rectangle: Rounded Corners 74">
            <a:extLst>
              <a:ext uri="{FF2B5EF4-FFF2-40B4-BE49-F238E27FC236}">
                <a16:creationId xmlns:a16="http://schemas.microsoft.com/office/drawing/2014/main" id="{1444A62E-CCDD-DF4C-858B-28ED4B20AB7C}"/>
              </a:ext>
            </a:extLst>
          </p:cNvPr>
          <p:cNvSpPr/>
          <p:nvPr/>
        </p:nvSpPr>
        <p:spPr>
          <a:xfrm>
            <a:off x="7709454" y="2577290"/>
            <a:ext cx="2002108" cy="1097448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6" name="Rectangle: Rounded Corners 75">
            <a:extLst>
              <a:ext uri="{FF2B5EF4-FFF2-40B4-BE49-F238E27FC236}">
                <a16:creationId xmlns:a16="http://schemas.microsoft.com/office/drawing/2014/main" id="{6C5FD341-D34C-9041-B416-F8A547A2C3E2}"/>
              </a:ext>
            </a:extLst>
          </p:cNvPr>
          <p:cNvSpPr/>
          <p:nvPr/>
        </p:nvSpPr>
        <p:spPr>
          <a:xfrm>
            <a:off x="10194800" y="4859795"/>
            <a:ext cx="1609483" cy="1343764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9AF31CB-3C60-3F4D-BEC2-BC523CEF07F2}"/>
              </a:ext>
            </a:extLst>
          </p:cNvPr>
          <p:cNvCxnSpPr>
            <a:cxnSpLocks/>
            <a:stCxn id="43" idx="1"/>
          </p:cNvCxnSpPr>
          <p:nvPr/>
        </p:nvCxnSpPr>
        <p:spPr>
          <a:xfrm flipH="1">
            <a:off x="9711562" y="1836968"/>
            <a:ext cx="346418" cy="1622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6DA1452-2D0D-B946-8459-DAED674BF4ED}"/>
              </a:ext>
            </a:extLst>
          </p:cNvPr>
          <p:cNvCxnSpPr>
            <a:cxnSpLocks/>
          </p:cNvCxnSpPr>
          <p:nvPr/>
        </p:nvCxnSpPr>
        <p:spPr>
          <a:xfrm flipH="1">
            <a:off x="9686260" y="2094987"/>
            <a:ext cx="517722" cy="441974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781F4E6-87E6-204B-AD73-E2D18CE78C13}"/>
              </a:ext>
            </a:extLst>
          </p:cNvPr>
          <p:cNvCxnSpPr>
            <a:cxnSpLocks/>
          </p:cNvCxnSpPr>
          <p:nvPr/>
        </p:nvCxnSpPr>
        <p:spPr>
          <a:xfrm flipH="1">
            <a:off x="11042544" y="2261699"/>
            <a:ext cx="20908" cy="2377898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5477760F-8EE6-4CA8-8DBC-D5CE7F58E4FD}"/>
              </a:ext>
            </a:extLst>
          </p:cNvPr>
          <p:cNvSpPr/>
          <p:nvPr/>
        </p:nvSpPr>
        <p:spPr>
          <a:xfrm>
            <a:off x="441386" y="1188788"/>
            <a:ext cx="1794095" cy="4833221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  <a:prstDash val="dash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ABC0C8B-A059-4AD0-8987-BF02FF8F0EC8}"/>
              </a:ext>
            </a:extLst>
          </p:cNvPr>
          <p:cNvSpPr txBox="1"/>
          <p:nvPr/>
        </p:nvSpPr>
        <p:spPr>
          <a:xfrm rot="16200000">
            <a:off x="-539655" y="3306294"/>
            <a:ext cx="1740134" cy="3785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</a:rPr>
              <a:t>decommissioned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75" name="Picture 2" descr="https://lh5.googleusercontent.com/vH9tuVSBuHB2dOZ9fzOaYDj0qb1TVsmS3FO1VRIRulddCgK2Xx2EUz7iwmMEcNQidKEe9g05gPG7gKm4Q6YLpW0rF1UfGPBtwZj1heu8KZpqvSrnPs29T4HbKnIDiU2SVKvYLjvcGpQ">
            <a:extLst>
              <a:ext uri="{FF2B5EF4-FFF2-40B4-BE49-F238E27FC236}">
                <a16:creationId xmlns:a16="http://schemas.microsoft.com/office/drawing/2014/main" id="{230B29BB-1444-4952-96DC-7891A0B26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805" y="3707602"/>
            <a:ext cx="1721647" cy="78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DA501A35-44EC-4D06-9BA5-8D0471827D08}"/>
              </a:ext>
            </a:extLst>
          </p:cNvPr>
          <p:cNvSpPr txBox="1"/>
          <p:nvPr/>
        </p:nvSpPr>
        <p:spPr>
          <a:xfrm>
            <a:off x="8050770" y="2630977"/>
            <a:ext cx="996683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</a:rPr>
              <a:t>Aurora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8597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p43"/>
          <p:cNvSpPr txBox="1">
            <a:spLocks noGrp="1"/>
          </p:cNvSpPr>
          <p:nvPr>
            <p:ph type="title"/>
          </p:nvPr>
        </p:nvSpPr>
        <p:spPr>
          <a:xfrm>
            <a:off x="365856" y="411481"/>
            <a:ext cx="11375600" cy="5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Multi-platform E4S Docker Recipes</a:t>
            </a:r>
            <a:endParaRPr/>
          </a:p>
        </p:txBody>
      </p:sp>
      <p:pic>
        <p:nvPicPr>
          <p:cNvPr id="1500" name="Google Shape;1500;p43" descr="Graphical user interface, text, email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2914" y="922281"/>
            <a:ext cx="6058019" cy="5272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1" name="Google Shape;1501;p43" descr="Graphical user interface, text, applicati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39998" y="3429000"/>
            <a:ext cx="4299100" cy="2399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Google Shape;1506;p44"/>
          <p:cNvSpPr txBox="1">
            <a:spLocks noGrp="1"/>
          </p:cNvSpPr>
          <p:nvPr>
            <p:ph type="title"/>
          </p:nvPr>
        </p:nvSpPr>
        <p:spPr>
          <a:xfrm>
            <a:off x="190500" y="230017"/>
            <a:ext cx="116586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-US"/>
              <a:t>E4S: Multi-platform Reproducible Docker Recipes</a:t>
            </a:r>
            <a:endParaRPr/>
          </a:p>
        </p:txBody>
      </p:sp>
      <p:sp>
        <p:nvSpPr>
          <p:cNvPr id="1507" name="Google Shape;1507;p44"/>
          <p:cNvSpPr txBox="1"/>
          <p:nvPr/>
        </p:nvSpPr>
        <p:spPr>
          <a:xfrm>
            <a:off x="5046516" y="6296733"/>
            <a:ext cx="134804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https://e4s.io</a:t>
            </a:r>
            <a:endParaRPr/>
          </a:p>
        </p:txBody>
      </p:sp>
      <p:sp>
        <p:nvSpPr>
          <p:cNvPr id="1508" name="Google Shape;1508;p44"/>
          <p:cNvSpPr txBox="1"/>
          <p:nvPr/>
        </p:nvSpPr>
        <p:spPr>
          <a:xfrm>
            <a:off x="10756158" y="2270079"/>
            <a:ext cx="143584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E4S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x86_64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ppc64le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aarch64</a:t>
            </a:r>
            <a:endParaRPr dirty="0"/>
          </a:p>
        </p:txBody>
      </p:sp>
      <p:pic>
        <p:nvPicPr>
          <p:cNvPr id="1509" name="Google Shape;1509;p44" descr="SafariScreenSnapz03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0501" y="855697"/>
            <a:ext cx="9017000" cy="5324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p45"/>
          <p:cNvSpPr txBox="1"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E4S for bare-metal installation</a:t>
            </a:r>
            <a:endParaRPr/>
          </a:p>
        </p:txBody>
      </p:sp>
      <p:pic>
        <p:nvPicPr>
          <p:cNvPr id="1515" name="Google Shape;1515;p45" descr="Graphical user interface, text, application, webs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5000" y="684150"/>
            <a:ext cx="7946802" cy="5442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p46"/>
          <p:cNvSpPr txBox="1">
            <a:spLocks noGrp="1"/>
          </p:cNvSpPr>
          <p:nvPr>
            <p:ph type="title"/>
          </p:nvPr>
        </p:nvSpPr>
        <p:spPr>
          <a:xfrm>
            <a:off x="365856" y="411481"/>
            <a:ext cx="11375600" cy="5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E4S Spack environment spack.yaml</a:t>
            </a:r>
            <a:endParaRPr/>
          </a:p>
        </p:txBody>
      </p:sp>
      <p:pic>
        <p:nvPicPr>
          <p:cNvPr id="1521" name="Google Shape;1521;p46" descr="Graphical user interface, text, application, email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0543" y="922281"/>
            <a:ext cx="6171929" cy="5371403"/>
          </a:xfrm>
          <a:prstGeom prst="rect">
            <a:avLst/>
          </a:prstGeom>
          <a:noFill/>
          <a:ln>
            <a:noFill/>
          </a:ln>
        </p:spPr>
      </p:pic>
      <p:sp>
        <p:nvSpPr>
          <p:cNvPr id="1522" name="Google Shape;1522;p46"/>
          <p:cNvSpPr txBox="1"/>
          <p:nvPr/>
        </p:nvSpPr>
        <p:spPr>
          <a:xfrm>
            <a:off x="7010423" y="2264538"/>
            <a:ext cx="1932837" cy="11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8850" tIns="91425" rIns="118850" bIns="91425" anchor="ctr" anchorCtr="0">
            <a:spAutoFit/>
          </a:bodyPr>
          <a:lstStyle/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Bare-metal install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% cat spack.yaml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% spack -e . install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Docker build:  </a:t>
            </a:r>
            <a:endParaRPr/>
          </a:p>
        </p:txBody>
      </p:sp>
      <p:pic>
        <p:nvPicPr>
          <p:cNvPr id="1523" name="Google Shape;1523;p46" descr="Graphical user interface, applicati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32514" y="3805078"/>
            <a:ext cx="5026226" cy="896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Google Shape;1562;p52"/>
          <p:cNvSpPr txBox="1">
            <a:spLocks noGrp="1"/>
          </p:cNvSpPr>
          <p:nvPr>
            <p:ph type="title"/>
          </p:nvPr>
        </p:nvSpPr>
        <p:spPr>
          <a:xfrm>
            <a:off x="190500" y="230017"/>
            <a:ext cx="116586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-US"/>
              <a:t>E4S Validation Test Suite</a:t>
            </a:r>
            <a:endParaRPr/>
          </a:p>
        </p:txBody>
      </p:sp>
      <p:sp>
        <p:nvSpPr>
          <p:cNvPr id="1563" name="Google Shape;1563;p52"/>
          <p:cNvSpPr txBox="1">
            <a:spLocks noGrp="1"/>
          </p:cNvSpPr>
          <p:nvPr>
            <p:ph type="body" idx="1"/>
          </p:nvPr>
        </p:nvSpPr>
        <p:spPr>
          <a:xfrm>
            <a:off x="2934072" y="6279998"/>
            <a:ext cx="6598457" cy="571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git clone https://github.com/E4S-Project/testsuite.git</a:t>
            </a:r>
            <a:endParaRPr/>
          </a:p>
        </p:txBody>
      </p:sp>
      <p:pic>
        <p:nvPicPr>
          <p:cNvPr id="1564" name="Google Shape;1564;p52" descr="SafariScreenSnapz097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63169" y="682180"/>
            <a:ext cx="5963082" cy="5493639"/>
          </a:xfrm>
          <a:prstGeom prst="rect">
            <a:avLst/>
          </a:prstGeom>
          <a:noFill/>
          <a:ln>
            <a:noFill/>
          </a:ln>
        </p:spPr>
      </p:pic>
      <p:sp>
        <p:nvSpPr>
          <p:cNvPr id="1565" name="Google Shape;1565;p52"/>
          <p:cNvSpPr txBox="1"/>
          <p:nvPr/>
        </p:nvSpPr>
        <p:spPr>
          <a:xfrm>
            <a:off x="190500" y="1363563"/>
            <a:ext cx="4113627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Provides automated build and run tests 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Validate container environments and products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LLVM validation test suite for DOE LLVM</a:t>
            </a:r>
            <a:endParaRPr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56" y="294640"/>
            <a:ext cx="11375435" cy="589280"/>
          </a:xfrm>
        </p:spPr>
        <p:txBody>
          <a:bodyPr/>
          <a:lstStyle/>
          <a:p>
            <a:r>
              <a:rPr lang="en-US" dirty="0"/>
              <a:t>E4S Support by </a:t>
            </a:r>
            <a:r>
              <a:rPr lang="en-US" dirty="0" err="1"/>
              <a:t>ParaTools</a:t>
            </a:r>
            <a:r>
              <a:rPr lang="en-US" dirty="0"/>
              <a:t>, Inc.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Deliverable STED01-27: E4S Support</a:t>
            </a:r>
          </a:p>
          <a:p>
            <a:r>
              <a:rPr lang="en-US" sz="2800" dirty="0"/>
              <a:t>Deliverable STED01-25: E4S Installation</a:t>
            </a:r>
          </a:p>
          <a:p>
            <a:r>
              <a:rPr lang="en-US" sz="2800" dirty="0"/>
              <a:t>Deliverable STED01-29: E4S AD engagement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r>
              <a:rPr lang="en-US" sz="2800" dirty="0">
                <a:hlinkClick r:id="rId2"/>
              </a:rPr>
              <a:t>https://dashboard.e4s.io</a:t>
            </a:r>
            <a:br>
              <a:rPr lang="en-US" sz="2800" dirty="0"/>
            </a:br>
            <a:r>
              <a:rPr lang="en-US" sz="2800" dirty="0"/>
              <a:t>A single dashboard to monitor progress and report: </a:t>
            </a:r>
            <a:br>
              <a:rPr lang="en-US" sz="2800" dirty="0"/>
            </a:br>
            <a:r>
              <a:rPr lang="en-US" sz="2800" dirty="0">
                <a:hlinkClick r:id="rId3"/>
              </a:rPr>
              <a:t>https://e4s.io/talks/E4S_Support_Jan23.pdf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Support for E4S:</a:t>
            </a:r>
            <a:br>
              <a:rPr lang="en-US" sz="2800" dirty="0"/>
            </a:br>
            <a:r>
              <a:rPr lang="en-US" sz="2800" dirty="0">
                <a:hlinkClick r:id="rId4"/>
              </a:rPr>
              <a:t>https://www.paratools.com/E4S/</a:t>
            </a:r>
            <a:r>
              <a:rPr lang="en-US" sz="2800" dirty="0"/>
              <a:t> </a:t>
            </a:r>
          </a:p>
          <a:p>
            <a:pPr marL="114300" indent="0">
              <a:buNone/>
            </a:pPr>
            <a:r>
              <a:rPr lang="en-US" sz="2800" dirty="0"/>
              <a:t> </a:t>
            </a:r>
          </a:p>
          <a:p>
            <a:pPr marL="114300" indent="0">
              <a:buNone/>
            </a:pPr>
            <a:endParaRPr lang="en-US" sz="2800" dirty="0"/>
          </a:p>
          <a:p>
            <a:pPr marL="114300" indent="0">
              <a:buNone/>
            </a:pPr>
            <a:endParaRPr lang="en-US" sz="2800" dirty="0"/>
          </a:p>
        </p:txBody>
      </p:sp>
      <p:pic>
        <p:nvPicPr>
          <p:cNvPr id="4" name="Picture 3" descr="paratools.jpg">
            <a:extLst>
              <a:ext uri="{FF2B5EF4-FFF2-40B4-BE49-F238E27FC236}">
                <a16:creationId xmlns:a16="http://schemas.microsoft.com/office/drawing/2014/main" id="{64CE1654-8D0D-A2D3-D4E4-EFF92018DF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048" y="177793"/>
            <a:ext cx="2525662" cy="53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17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56" y="294640"/>
            <a:ext cx="11375435" cy="589280"/>
          </a:xfrm>
        </p:spPr>
        <p:txBody>
          <a:bodyPr/>
          <a:lstStyle/>
          <a:p>
            <a:r>
              <a:rPr lang="en-US" dirty="0"/>
              <a:t>Facility Deployment Progress: https://dashboard.e4s.io 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9A85BB69-47D1-1A83-9F87-CD4FBDCDA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184" y="883920"/>
            <a:ext cx="6658778" cy="559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260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56" y="294640"/>
            <a:ext cx="11375435" cy="589280"/>
          </a:xfrm>
        </p:spPr>
        <p:txBody>
          <a:bodyPr/>
          <a:lstStyle/>
          <a:p>
            <a:r>
              <a:rPr lang="en-US" dirty="0"/>
              <a:t>Dashboard for Monitoring Progress: </a:t>
            </a:r>
            <a:r>
              <a:rPr lang="en-US" dirty="0" err="1"/>
              <a:t>Spack</a:t>
            </a:r>
            <a:r>
              <a:rPr lang="en-US" dirty="0"/>
              <a:t> build issues</a:t>
            </a:r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41059E8-515C-A4EF-339E-3EE14BAD8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373" y="883920"/>
            <a:ext cx="7772400" cy="583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8054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51C13F6-8635-6C99-A524-21A41B813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7066" y="883920"/>
            <a:ext cx="6014078" cy="55714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56" y="294640"/>
            <a:ext cx="12036499" cy="589280"/>
          </a:xfrm>
        </p:spPr>
        <p:txBody>
          <a:bodyPr/>
          <a:lstStyle/>
          <a:p>
            <a:r>
              <a:rPr lang="en-US" sz="2800" dirty="0"/>
              <a:t>Dashboard for Monitoring Progress: Support Tickets Open and Resolved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83E694-10CC-1802-A6C6-F254E5A81487}"/>
              </a:ext>
            </a:extLst>
          </p:cNvPr>
          <p:cNvSpPr txBox="1"/>
          <p:nvPr/>
        </p:nvSpPr>
        <p:spPr>
          <a:xfrm>
            <a:off x="4779338" y="6409471"/>
            <a:ext cx="3209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First touch and time to close statistics.</a:t>
            </a:r>
          </a:p>
        </p:txBody>
      </p:sp>
    </p:spTree>
    <p:extLst>
      <p:ext uri="{BB962C8B-B14F-4D97-AF65-F5344CB8AC3E}">
        <p14:creationId xmlns:p14="http://schemas.microsoft.com/office/powerpoint/2010/main" val="29268711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56" y="294640"/>
            <a:ext cx="11375435" cy="589280"/>
          </a:xfrm>
        </p:spPr>
        <p:txBody>
          <a:bodyPr/>
          <a:lstStyle/>
          <a:p>
            <a:r>
              <a:rPr lang="en-US" sz="3200" dirty="0"/>
              <a:t>E4S 22.11 Installation at DOE Facilities</a:t>
            </a:r>
            <a:endParaRPr lang="en-US" dirty="0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0352A3D-3F73-1E01-2AD2-C17DAE163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726" y="883920"/>
            <a:ext cx="11196548" cy="500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97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A1D951B-5005-4389-94BB-6F91A4F9A1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0" b="12277"/>
          <a:stretch/>
        </p:blipFill>
        <p:spPr>
          <a:xfrm>
            <a:off x="8640636" y="4462144"/>
            <a:ext cx="2895844" cy="13520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7F7729-A5E5-4776-B599-C0490E743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ECP </a:t>
            </a:r>
            <a:r>
              <a:rPr lang="en-US" b="1" dirty="0"/>
              <a:t>Software Technology (ST)</a:t>
            </a:r>
            <a:endParaRPr lang="en-US" dirty="0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16F4B2E5-A4E4-43B5-9E57-E11406A9AD75}"/>
              </a:ext>
            </a:extLst>
          </p:cNvPr>
          <p:cNvSpPr/>
          <p:nvPr/>
        </p:nvSpPr>
        <p:spPr>
          <a:xfrm>
            <a:off x="2141950" y="1050620"/>
            <a:ext cx="5060515" cy="4756759"/>
          </a:xfrm>
          <a:prstGeom prst="triangle">
            <a:avLst/>
          </a:prstGeom>
          <a:solidFill>
            <a:schemeClr val="accent1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5AE9FD7-1B27-4F2D-9541-DDB827D4AC54}"/>
              </a:ext>
            </a:extLst>
          </p:cNvPr>
          <p:cNvSpPr/>
          <p:nvPr/>
        </p:nvSpPr>
        <p:spPr>
          <a:xfrm>
            <a:off x="4653424" y="4653671"/>
            <a:ext cx="3870542" cy="776614"/>
          </a:xfrm>
          <a:prstGeom prst="roundRect">
            <a:avLst/>
          </a:prstGeom>
          <a:solidFill>
            <a:srgbClr val="FFFFFF">
              <a:alpha val="94902"/>
            </a:srgbClr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533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Develop and deliver high-quality and robust software products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466E51A-92C6-447D-802A-371BF4F4C415}"/>
              </a:ext>
            </a:extLst>
          </p:cNvPr>
          <p:cNvSpPr/>
          <p:nvPr/>
        </p:nvSpPr>
        <p:spPr>
          <a:xfrm>
            <a:off x="4653424" y="3762409"/>
            <a:ext cx="3870542" cy="776614"/>
          </a:xfrm>
          <a:prstGeom prst="roundRect">
            <a:avLst/>
          </a:prstGeom>
          <a:solidFill>
            <a:srgbClr val="FFFFFF">
              <a:alpha val="94902"/>
            </a:srgbClr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Guide, and complement, and integrate with vendor efforts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FAEE3B8-226B-47EB-B386-E6F3267F73A8}"/>
              </a:ext>
            </a:extLst>
          </p:cNvPr>
          <p:cNvSpPr/>
          <p:nvPr/>
        </p:nvSpPr>
        <p:spPr>
          <a:xfrm>
            <a:off x="4653424" y="1979887"/>
            <a:ext cx="3870542" cy="776614"/>
          </a:xfrm>
          <a:prstGeom prst="roundRect">
            <a:avLst/>
          </a:prstGeom>
          <a:solidFill>
            <a:srgbClr val="FFFFFF">
              <a:alpha val="94902"/>
            </a:srgbClr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Prepare SW stack for scalability with massive on-node parallelism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39D178C-7561-479E-ACA0-4716783FA1D3}"/>
              </a:ext>
            </a:extLst>
          </p:cNvPr>
          <p:cNvSpPr/>
          <p:nvPr/>
        </p:nvSpPr>
        <p:spPr>
          <a:xfrm>
            <a:off x="4653424" y="2871148"/>
            <a:ext cx="3870542" cy="776614"/>
          </a:xfrm>
          <a:prstGeom prst="roundRect">
            <a:avLst/>
          </a:prstGeom>
          <a:solidFill>
            <a:srgbClr val="FFFFFF">
              <a:alpha val="94902"/>
            </a:srgbClr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Extend existing capabilities when possible, develop new when not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551D96-1384-4B31-AA45-3A4DCB9F0F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176" y="2817369"/>
            <a:ext cx="1779178" cy="15055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DF7870-6259-477B-B5AE-5835D36BA2EA}"/>
              </a:ext>
            </a:extLst>
          </p:cNvPr>
          <p:cNvSpPr txBox="1"/>
          <p:nvPr/>
        </p:nvSpPr>
        <p:spPr>
          <a:xfrm>
            <a:off x="331068" y="1766227"/>
            <a:ext cx="3621763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Goal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Build a comprehensive, coherent software stack that enables application developers to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productively develop highly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parallel applications 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that effectively target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diverse exascale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architectures</a:t>
            </a:r>
          </a:p>
        </p:txBody>
      </p:sp>
    </p:spTree>
    <p:extLst>
      <p:ext uri="{BB962C8B-B14F-4D97-AF65-F5344CB8AC3E}">
        <p14:creationId xmlns:p14="http://schemas.microsoft.com/office/powerpoint/2010/main" val="38445070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56" y="294640"/>
            <a:ext cx="11375435" cy="589280"/>
          </a:xfrm>
        </p:spPr>
        <p:txBody>
          <a:bodyPr/>
          <a:lstStyle/>
          <a:p>
            <a:r>
              <a:rPr lang="en-US" dirty="0"/>
              <a:t>Progress Report of E4S Support for </a:t>
            </a:r>
            <a:r>
              <a:rPr lang="en-US" dirty="0" err="1"/>
              <a:t>ExaWind</a:t>
            </a:r>
            <a:r>
              <a:rPr lang="en-US" dirty="0"/>
              <a:t> by </a:t>
            </a:r>
            <a:r>
              <a:rPr lang="en-US" dirty="0" err="1"/>
              <a:t>ParaTools</a:t>
            </a:r>
            <a:r>
              <a:rPr lang="en-US" dirty="0"/>
              <a:t>, Inc.</a:t>
            </a:r>
          </a:p>
        </p:txBody>
      </p:sp>
      <p:pic>
        <p:nvPicPr>
          <p:cNvPr id="4" name="Picture 3" descr="Graphical user interface, text, application, Teams&#10;&#10;Description automatically generated">
            <a:extLst>
              <a:ext uri="{FF2B5EF4-FFF2-40B4-BE49-F238E27FC236}">
                <a16:creationId xmlns:a16="http://schemas.microsoft.com/office/drawing/2014/main" id="{F8162814-DB57-1F5E-6123-11C0AF748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15" y="993848"/>
            <a:ext cx="11407094" cy="409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757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3 - ExaWind Snapshot GitLab Output Feb 2 2023.png" descr="3 - ExaWind Snapshot GitLab Output Feb 2 20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597" y="1076488"/>
            <a:ext cx="7976806" cy="4705024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ExaWind: Screenshot shows the CI log for the Nightly Development Snapshot of ExaWind built on February 1, 2023 via gitlab.e4s.io at the University of Oregon"/>
          <p:cNvSpPr txBox="1"/>
          <p:nvPr/>
        </p:nvSpPr>
        <p:spPr>
          <a:xfrm>
            <a:off x="2165246" y="5911111"/>
            <a:ext cx="8059910" cy="589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defRPr sz="3500"/>
            </a:pPr>
            <a:r>
              <a:rPr sz="1750" b="1"/>
              <a:t>ExaWind</a:t>
            </a:r>
            <a:r>
              <a:rPr sz="1750"/>
              <a:t>: Screenshot shows the CI log for the Nightly Development Snapshot of ExaWind built on February 1, 2023 via </a:t>
            </a:r>
            <a:r>
              <a:rPr sz="1750" u="sng">
                <a:hlinkClick r:id="rId3"/>
              </a:rPr>
              <a:t>gitlab.e4s.io</a:t>
            </a:r>
            <a:r>
              <a:rPr sz="1750"/>
              <a:t> at the University of Oregon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D4C98E-0A94-A6D8-34E1-879711E2C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856" y="294640"/>
            <a:ext cx="11375435" cy="589280"/>
          </a:xfrm>
        </p:spPr>
        <p:txBody>
          <a:bodyPr/>
          <a:lstStyle/>
          <a:p>
            <a:r>
              <a:rPr lang="en-US" sz="3000" dirty="0" err="1"/>
              <a:t>ExaWind</a:t>
            </a:r>
            <a:r>
              <a:rPr lang="en-US" sz="3000" dirty="0"/>
              <a:t> GitLab Integration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56" y="294640"/>
            <a:ext cx="11671815" cy="589280"/>
          </a:xfrm>
        </p:spPr>
        <p:txBody>
          <a:bodyPr/>
          <a:lstStyle/>
          <a:p>
            <a:r>
              <a:rPr lang="en-US" dirty="0" err="1"/>
              <a:t>ExaWind</a:t>
            </a:r>
            <a:r>
              <a:rPr lang="en-US" dirty="0"/>
              <a:t> CI: Container Image Artifacts on </a:t>
            </a:r>
            <a:r>
              <a:rPr lang="en-US" dirty="0" err="1"/>
              <a:t>DockerHub</a:t>
            </a:r>
            <a:r>
              <a:rPr lang="en-US" dirty="0"/>
              <a:t> (Jan. 31 ‘23)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6CCCF9-6706-F19D-347A-2583B33557D2}"/>
              </a:ext>
            </a:extLst>
          </p:cNvPr>
          <p:cNvSpPr txBox="1"/>
          <p:nvPr/>
        </p:nvSpPr>
        <p:spPr>
          <a:xfrm>
            <a:off x="1831851" y="6409471"/>
            <a:ext cx="713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https://hub.docker.com/repository/docker/ecpe4s/exawind-snapshot/</a:t>
            </a:r>
            <a:endParaRPr lang="en-US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61600F1E-7F21-523C-19D0-C6D4CBE74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862" y="883920"/>
            <a:ext cx="8320276" cy="536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925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ExaSGD/ExaGo: CI logs show successful build of ExaGo development branch, with ROCm variant enabled for AMD MI210 on OLCF Crusher, accessible via NFS Spack instance. CI logs shown here are from a job running February 1, 2023"/>
          <p:cNvSpPr txBox="1"/>
          <p:nvPr/>
        </p:nvSpPr>
        <p:spPr>
          <a:xfrm>
            <a:off x="1953088" y="5385194"/>
            <a:ext cx="8362014" cy="859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defRPr sz="3500"/>
            </a:pPr>
            <a:r>
              <a:rPr sz="1750" b="1" dirty="0" err="1"/>
              <a:t>ExaSGD</a:t>
            </a:r>
            <a:r>
              <a:rPr sz="1750" dirty="0"/>
              <a:t>/</a:t>
            </a:r>
            <a:r>
              <a:rPr sz="1750" b="1" dirty="0" err="1"/>
              <a:t>ExaGo</a:t>
            </a:r>
            <a:r>
              <a:rPr sz="1750" dirty="0"/>
              <a:t>: CI logs show successful build of </a:t>
            </a:r>
            <a:r>
              <a:rPr sz="1750" dirty="0" err="1"/>
              <a:t>ExaGo</a:t>
            </a:r>
            <a:r>
              <a:rPr sz="1750" dirty="0"/>
              <a:t> development branch, with </a:t>
            </a:r>
            <a:r>
              <a:rPr sz="1750" dirty="0" err="1"/>
              <a:t>ROCm</a:t>
            </a:r>
            <a:r>
              <a:rPr sz="1750" dirty="0"/>
              <a:t> variant enabled for AMD </a:t>
            </a:r>
            <a:r>
              <a:rPr lang="en-US" sz="1750" dirty="0"/>
              <a:t>MI250X</a:t>
            </a:r>
            <a:r>
              <a:rPr sz="1750" dirty="0"/>
              <a:t> on OLCF Crusher, accessible via NFS </a:t>
            </a:r>
            <a:r>
              <a:rPr sz="1750" dirty="0" err="1"/>
              <a:t>Spack</a:t>
            </a:r>
            <a:r>
              <a:rPr sz="1750" dirty="0"/>
              <a:t> instance. CI logs shown here are from a job running February 1, 2023</a:t>
            </a:r>
          </a:p>
        </p:txBody>
      </p:sp>
      <p:pic>
        <p:nvPicPr>
          <p:cNvPr id="171" name="8 - ExaGo OLCF Crusher CI Pipeline 2.png" descr="8 - ExaGo OLCF Crusher CI Pipeline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441" y="945983"/>
            <a:ext cx="7803118" cy="416699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2031B8-8DB9-8D8C-50F4-EC97535D4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856" y="294640"/>
            <a:ext cx="11375435" cy="589280"/>
          </a:xfrm>
        </p:spPr>
        <p:txBody>
          <a:bodyPr/>
          <a:lstStyle/>
          <a:p>
            <a:r>
              <a:rPr lang="en-US" dirty="0" err="1"/>
              <a:t>ExaSGD</a:t>
            </a:r>
            <a:r>
              <a:rPr lang="en-US" dirty="0"/>
              <a:t>/</a:t>
            </a:r>
            <a:r>
              <a:rPr lang="en-US" dirty="0" err="1"/>
              <a:t>ExaGo</a:t>
            </a:r>
            <a:r>
              <a:rPr lang="en-US" dirty="0"/>
              <a:t> CI logs for pipeline at ORNL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5"/>
          <p:cNvSpPr txBox="1">
            <a:spLocks noGrp="1"/>
          </p:cNvSpPr>
          <p:nvPr>
            <p:ph type="title"/>
          </p:nvPr>
        </p:nvSpPr>
        <p:spPr>
          <a:xfrm>
            <a:off x="266700" y="423692"/>
            <a:ext cx="116586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e4s-cl: A tool to simplify the launch of MPI jobs in E4S containers</a:t>
            </a:r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4314903" y="6095754"/>
            <a:ext cx="3562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github.com</a:t>
            </a:r>
            <a:r>
              <a:rPr lang="en-US" sz="1600" dirty="0"/>
              <a:t>/E4S-Project/e4s-cl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51B831F-DD54-3342-84B9-2BA1C683404B}"/>
              </a:ext>
            </a:extLst>
          </p:cNvPr>
          <p:cNvSpPr txBox="1">
            <a:spLocks/>
          </p:cNvSpPr>
          <p:nvPr/>
        </p:nvSpPr>
        <p:spPr>
          <a:xfrm>
            <a:off x="190500" y="1012750"/>
            <a:ext cx="11658600" cy="46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1469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0039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E4S containers support replacement of MPI libraries using MPICH ABI compatibility layer and Wi4MPI [CEA] for </a:t>
            </a:r>
            <a:r>
              <a:rPr lang="en-US" dirty="0" err="1"/>
              <a:t>OpenMPI</a:t>
            </a:r>
            <a:r>
              <a:rPr lang="en-US" dirty="0"/>
              <a:t> replacement. </a:t>
            </a:r>
          </a:p>
          <a:p>
            <a:r>
              <a:rPr lang="en-US" dirty="0"/>
              <a:t>Applications binaries built using E4S can be launched with Singularity using MPI library substitution for efficient inter-node communications. </a:t>
            </a:r>
          </a:p>
          <a:p>
            <a:r>
              <a:rPr lang="en-US" dirty="0"/>
              <a:t>e4s-cl is a new tool that simplifies the launch and MPI replacement.</a:t>
            </a:r>
          </a:p>
          <a:p>
            <a:pPr lvl="1"/>
            <a:r>
              <a:rPr lang="en-US" sz="1600" dirty="0"/>
              <a:t>e4s-cl </a:t>
            </a:r>
            <a:r>
              <a:rPr lang="en-US" sz="1600" dirty="0" err="1"/>
              <a:t>init</a:t>
            </a:r>
            <a:r>
              <a:rPr lang="en-US" sz="1600" dirty="0"/>
              <a:t> --backend [</a:t>
            </a:r>
            <a:r>
              <a:rPr lang="en-US" sz="1600" dirty="0" err="1"/>
              <a:t>singularity|shifter|docker</a:t>
            </a:r>
            <a:r>
              <a:rPr lang="en-US" sz="1600" dirty="0"/>
              <a:t>] --image &lt;file&gt; --source &lt;</a:t>
            </a:r>
            <a:r>
              <a:rPr lang="en-US" sz="1600" dirty="0" err="1"/>
              <a:t>startup_cmds.sh</a:t>
            </a:r>
            <a:r>
              <a:rPr lang="en-US" sz="1600" dirty="0"/>
              <a:t>&gt; </a:t>
            </a:r>
          </a:p>
          <a:p>
            <a:pPr lvl="1"/>
            <a:r>
              <a:rPr lang="en-US" sz="1600" dirty="0"/>
              <a:t>e4s-cl </a:t>
            </a:r>
            <a:r>
              <a:rPr lang="en-US" sz="1600" dirty="0" err="1"/>
              <a:t>mpirun</a:t>
            </a:r>
            <a:r>
              <a:rPr lang="en-US" sz="1600" dirty="0"/>
              <a:t> -np &lt;N&gt; &lt;command&gt;</a:t>
            </a:r>
            <a:endParaRPr lang="en-US" sz="2000" dirty="0"/>
          </a:p>
          <a:p>
            <a:r>
              <a:rPr lang="en-US" dirty="0"/>
              <a:t>Usage:</a:t>
            </a:r>
          </a:p>
          <a:p>
            <a:pPr marL="571500" lvl="1" indent="0">
              <a:buNone/>
            </a:pPr>
            <a:r>
              <a:rPr lang="en-US" sz="1600" dirty="0"/>
              <a:t>e4s-cl </a:t>
            </a:r>
            <a:r>
              <a:rPr lang="en-US" sz="1600" dirty="0" err="1"/>
              <a:t>init</a:t>
            </a:r>
            <a:r>
              <a:rPr lang="en-US" sz="1600" dirty="0"/>
              <a:t> --backend singularity --image ~/images/e4s-gpu-x86.sif --source ~/</a:t>
            </a:r>
            <a:r>
              <a:rPr lang="en-US" sz="1600" dirty="0" err="1"/>
              <a:t>source.sh</a:t>
            </a:r>
            <a:endParaRPr lang="en-US" sz="1600" dirty="0"/>
          </a:p>
          <a:p>
            <a:pPr marL="571500" lvl="1" indent="0">
              <a:buNone/>
            </a:pPr>
            <a:r>
              <a:rPr lang="en-US" sz="1600" dirty="0"/>
              <a:t>cat ~/</a:t>
            </a:r>
            <a:r>
              <a:rPr lang="en-US" sz="1600" dirty="0" err="1"/>
              <a:t>source.sh</a:t>
            </a:r>
            <a:endParaRPr lang="en-US" sz="1600" dirty="0"/>
          </a:p>
          <a:p>
            <a:pPr marL="914400" indent="0">
              <a:spcBef>
                <a:spcPts val="0"/>
              </a:spcBef>
              <a:buNone/>
            </a:pPr>
            <a:r>
              <a:rPr lang="en-US" sz="1600" dirty="0">
                <a:latin typeface="Courier" pitchFamily="2" charset="0"/>
              </a:rPr>
              <a:t>. /</a:t>
            </a:r>
            <a:r>
              <a:rPr lang="en-US" sz="1600" dirty="0" err="1">
                <a:latin typeface="Courier" pitchFamily="2" charset="0"/>
              </a:rPr>
              <a:t>spack</a:t>
            </a:r>
            <a:r>
              <a:rPr lang="en-US" sz="1600" dirty="0">
                <a:latin typeface="Courier" pitchFamily="2" charset="0"/>
              </a:rPr>
              <a:t>/share/</a:t>
            </a:r>
            <a:r>
              <a:rPr lang="en-US" sz="1600" dirty="0" err="1">
                <a:latin typeface="Courier" pitchFamily="2" charset="0"/>
              </a:rPr>
              <a:t>spack</a:t>
            </a:r>
            <a:r>
              <a:rPr lang="en-US" sz="1600" dirty="0">
                <a:latin typeface="Courier" pitchFamily="2" charset="0"/>
              </a:rPr>
              <a:t>/setup-</a:t>
            </a:r>
            <a:r>
              <a:rPr lang="en-US" sz="1600" dirty="0" err="1">
                <a:latin typeface="Courier" pitchFamily="2" charset="0"/>
              </a:rPr>
              <a:t>env.sh</a:t>
            </a:r>
            <a:endParaRPr lang="en-US" sz="1600" dirty="0">
              <a:latin typeface="Courier" pitchFamily="2" charset="0"/>
            </a:endParaRPr>
          </a:p>
          <a:p>
            <a:pPr marL="914400" indent="0">
              <a:spcBef>
                <a:spcPts val="0"/>
              </a:spcBef>
              <a:buNone/>
            </a:pPr>
            <a:r>
              <a:rPr lang="en-US" sz="1600" dirty="0" err="1">
                <a:latin typeface="Courier" pitchFamily="2" charset="0"/>
              </a:rPr>
              <a:t>spack</a:t>
            </a:r>
            <a:r>
              <a:rPr lang="en-US" sz="1600" dirty="0">
                <a:latin typeface="Courier" pitchFamily="2" charset="0"/>
              </a:rPr>
              <a:t> load </a:t>
            </a:r>
            <a:r>
              <a:rPr lang="en-US" sz="1600" dirty="0" err="1">
                <a:latin typeface="Courier" pitchFamily="2" charset="0"/>
              </a:rPr>
              <a:t>trilinos+cuda</a:t>
            </a:r>
            <a:r>
              <a:rPr lang="en-US" sz="1600" dirty="0">
                <a:latin typeface="Courier" pitchFamily="2" charset="0"/>
              </a:rPr>
              <a:t> </a:t>
            </a:r>
            <a:r>
              <a:rPr lang="en-US" sz="1600" dirty="0" err="1">
                <a:latin typeface="Courier" pitchFamily="2" charset="0"/>
              </a:rPr>
              <a:t>cuda_arch</a:t>
            </a:r>
            <a:r>
              <a:rPr lang="en-US" sz="1600" dirty="0">
                <a:latin typeface="Courier" pitchFamily="2" charset="0"/>
              </a:rPr>
              <a:t>=80 </a:t>
            </a:r>
          </a:p>
          <a:p>
            <a:pPr marL="571500" lvl="1" indent="0">
              <a:buNone/>
            </a:pPr>
            <a:r>
              <a:rPr lang="en-US" sz="1600" dirty="0"/>
              <a:t>e4s-cl </a:t>
            </a:r>
            <a:r>
              <a:rPr lang="en-US" sz="1600" dirty="0" err="1"/>
              <a:t>mpirun</a:t>
            </a:r>
            <a:r>
              <a:rPr lang="en-US" sz="1600" dirty="0"/>
              <a:t> -np 4 ./</a:t>
            </a:r>
            <a:r>
              <a:rPr lang="en-US" sz="1600" dirty="0" err="1"/>
              <a:t>a.out</a:t>
            </a:r>
            <a:endParaRPr lang="en-US" dirty="0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3690F2-678C-63C0-FFB3-78A98D992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4116" y="3569792"/>
            <a:ext cx="2804984" cy="93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338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921B4-F076-6067-0618-20402DA58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78774"/>
            <a:ext cx="11772900" cy="4539834"/>
          </a:xfrm>
        </p:spPr>
        <p:txBody>
          <a:bodyPr/>
          <a:lstStyle/>
          <a:p>
            <a:pPr algn="l"/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Given the name of an image from </a:t>
            </a:r>
            <a:r>
              <a:rPr lang="en-US" sz="1600" b="0" i="0" dirty="0">
                <a:effectLst/>
                <a:latin typeface="Helvetica" pitchFamily="2" charset="0"/>
                <a:hlinkClick r:id="rId2"/>
              </a:rPr>
              <a:t>hub.docker.com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and a list of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Spack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packages, a user can add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Spack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to the image and install the packages. Here is a relevant example below that installs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Spack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and intel-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oneapi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-compilers to the ecpe4s/ubuntu20.04-runner-x86_64 image:</a:t>
            </a:r>
          </a:p>
          <a:p>
            <a:pPr algn="l"/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$ e4s-alc create \ </a:t>
            </a:r>
            <a:br>
              <a:rPr lang="en-US" sz="16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--image ecpe4s/ubuntu20.04-runner-x86_64:2022-12-01 \ </a:t>
            </a:r>
            <a:br>
              <a:rPr lang="en-US" sz="16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--name e4s-intel \ </a:t>
            </a:r>
            <a:br>
              <a:rPr lang="en-US" sz="16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-p intel-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oneapi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-compilers</a:t>
            </a:r>
          </a:p>
          <a:p>
            <a:pPr algn="l"/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Similarity, images can be created from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json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files.</a:t>
            </a:r>
            <a:br>
              <a:rPr lang="en-US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$ cat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test.json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br>
              <a:rPr lang="en-US" sz="16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{ </a:t>
            </a:r>
            <a:br>
              <a:rPr lang="en-US" sz="16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"image": "ubuntu:22.04", </a:t>
            </a:r>
            <a:br>
              <a:rPr lang="en-US" sz="16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"name": "ubuntu-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kokkos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", </a:t>
            </a:r>
            <a:br>
              <a:rPr lang="en-US" sz="16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"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spack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": true, </a:t>
            </a:r>
            <a:br>
              <a:rPr lang="en-US" sz="16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"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spack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-packages": [ "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kokkos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 ], </a:t>
            </a:r>
            <a:br>
              <a:rPr lang="en-US" sz="16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"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os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-packages": [”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valgrind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 ] </a:t>
            </a:r>
            <a:br>
              <a:rPr lang="en-US" sz="16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 </a:t>
            </a:r>
            <a:br>
              <a:rPr lang="en-US" sz="16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$ e4s-alc create -f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test.json</a:t>
            </a:r>
            <a:endParaRPr lang="en-US" sz="1600" b="0" i="0" u="none" strike="noStrike" dirty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Also, images can add packages from outside the containers. The 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p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flag represents the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Spack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package and the “a” flag represents a yum/apt package to install:</a:t>
            </a:r>
            <a:br>
              <a:rPr lang="en-US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br>
              <a:rPr lang="en-US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$ e4s-alc add —-name e4s-intel -p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trilinos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-a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valgrind</a:t>
            </a:r>
            <a:endParaRPr lang="en-US" sz="1600" b="0" i="0" u="none" strike="noStrike" dirty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" name="Google Shape;338;p45">
            <a:extLst>
              <a:ext uri="{FF2B5EF4-FFF2-40B4-BE49-F238E27FC236}">
                <a16:creationId xmlns:a16="http://schemas.microsoft.com/office/drawing/2014/main" id="{65739BA8-26CE-32F7-74B3-DA36A14D9A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6700" y="423692"/>
            <a:ext cx="11658600" cy="455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e4s-alc: E4S </a:t>
            </a:r>
            <a:r>
              <a:rPr lang="en-US" dirty="0" err="1"/>
              <a:t>à</a:t>
            </a:r>
            <a:r>
              <a:rPr lang="en-US" dirty="0"/>
              <a:t> la carte is a tool to customize images (coming soon!)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19079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DD18C-D2D0-564F-962D-AFDE3260E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41" y="1352479"/>
            <a:ext cx="5211011" cy="3000821"/>
          </a:xfrm>
        </p:spPr>
        <p:txBody>
          <a:bodyPr/>
          <a:lstStyle/>
          <a:p>
            <a:r>
              <a:rPr lang="en-US" dirty="0" err="1"/>
              <a:t>Spack</a:t>
            </a:r>
            <a:r>
              <a:rPr lang="en-US" dirty="0"/>
              <a:t> Package Manager</a:t>
            </a:r>
            <a:br>
              <a:rPr lang="en-US" dirty="0"/>
            </a:br>
            <a:r>
              <a:rPr lang="en-US" dirty="0">
                <a:hlinkClick r:id="rId2"/>
              </a:rPr>
              <a:t>https://spack.io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Slide credit: Todd </a:t>
            </a:r>
            <a:r>
              <a:rPr lang="en-US" dirty="0" err="1"/>
              <a:t>Gamblin</a:t>
            </a:r>
            <a:r>
              <a:rPr lang="en-US" dirty="0"/>
              <a:t>, LLNL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3891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E31271-EDA8-1648-936D-95403CE7C1EE}"/>
              </a:ext>
            </a:extLst>
          </p:cNvPr>
          <p:cNvSpPr/>
          <p:nvPr/>
        </p:nvSpPr>
        <p:spPr>
          <a:xfrm>
            <a:off x="11497" y="506362"/>
            <a:ext cx="1422594" cy="49230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41" tIns="60941" rIns="60941" bIns="60941" numCol="1" spcCol="38100" rtlCol="0" anchor="ctr">
            <a:spAutoFit/>
          </a:bodyPr>
          <a:lstStyle/>
          <a:p>
            <a:pPr defTabSz="1218804" latinLnBrk="1" hangingPunct="0"/>
            <a:endParaRPr lang="en-US" sz="2399">
              <a:solidFill>
                <a:srgbClr val="000000"/>
              </a:solidFill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6" name="Picture 15" descr="spack-logo.pdf">
            <a:extLst>
              <a:ext uri="{FF2B5EF4-FFF2-40B4-BE49-F238E27FC236}">
                <a16:creationId xmlns:a16="http://schemas.microsoft.com/office/drawing/2014/main" id="{EF7499B5-D51F-E24D-BD91-3ED26F6CC4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5020" y="1558390"/>
            <a:ext cx="2482594" cy="2476174"/>
          </a:xfrm>
          <a:prstGeom prst="rect">
            <a:avLst/>
          </a:prstGeom>
        </p:spPr>
      </p:pic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6E630118-00F9-064C-B347-54ACEE93EAF4}"/>
              </a:ext>
            </a:extLst>
          </p:cNvPr>
          <p:cNvSpPr txBox="1">
            <a:spLocks/>
          </p:cNvSpPr>
          <p:nvPr/>
        </p:nvSpPr>
        <p:spPr>
          <a:xfrm>
            <a:off x="192038" y="1269430"/>
            <a:ext cx="9320478" cy="4952413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20000"/>
          </a:bodyPr>
          <a:lstStyle>
            <a:lvl1pPr marL="0" indent="0" algn="ctr" rtl="0"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None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None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ctr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0" algn="ctr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None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828800" indent="0" algn="ctr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None/>
              <a:tabLst>
                <a:tab pos="1200150" algn="l"/>
              </a:tabLst>
              <a:defRPr kumimoji="0" lang="en-US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048" indent="-179330" algn="l" defTabSz="91410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399" dirty="0" err="1"/>
              <a:t>Spack</a:t>
            </a:r>
            <a:r>
              <a:rPr lang="en-US" sz="2399" dirty="0"/>
              <a:t> automates the build and installation of scientific software</a:t>
            </a:r>
          </a:p>
          <a:p>
            <a:pPr marL="238048" indent="-179330" algn="l" defTabSz="914103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399" dirty="0"/>
          </a:p>
          <a:p>
            <a:pPr marL="238048" indent="-179330" algn="l" defTabSz="91410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399" dirty="0"/>
              <a:t>Packages are </a:t>
            </a:r>
            <a:r>
              <a:rPr lang="en-US" sz="2399" i="1" dirty="0"/>
              <a:t>parameterized, </a:t>
            </a:r>
            <a:r>
              <a:rPr lang="en-US" sz="2399" dirty="0"/>
              <a:t>so that users can easily tweak and tune configuration</a:t>
            </a:r>
          </a:p>
          <a:p>
            <a:pPr marL="238048" indent="-179330" algn="l" defTabSz="914103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399" dirty="0"/>
          </a:p>
          <a:p>
            <a:pPr marL="238048" indent="-179330" algn="l" defTabSz="914103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399" dirty="0"/>
          </a:p>
          <a:p>
            <a:pPr marL="238048" indent="-179330" algn="l" defTabSz="914103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399" dirty="0"/>
          </a:p>
          <a:p>
            <a:pPr marL="238048" indent="-179330" algn="l" defTabSz="914103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399" dirty="0"/>
          </a:p>
          <a:p>
            <a:pPr marL="238048" indent="-179330" algn="l" defTabSz="914103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399" dirty="0"/>
          </a:p>
          <a:p>
            <a:pPr marL="238048" indent="-179330" algn="l" defTabSz="914103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399" dirty="0"/>
          </a:p>
          <a:p>
            <a:pPr marL="238048" indent="-179330" algn="l" defTabSz="914103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399" dirty="0"/>
          </a:p>
          <a:p>
            <a:pPr marL="238048" indent="-179330" algn="l" defTabSz="914103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399" dirty="0"/>
          </a:p>
          <a:p>
            <a:pPr marL="238048" indent="-179330" algn="l" defTabSz="914103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399" dirty="0"/>
          </a:p>
          <a:p>
            <a:pPr marL="238048" indent="-179330" algn="l" defTabSz="914103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399" dirty="0"/>
          </a:p>
          <a:p>
            <a:pPr marL="238048" indent="-179330" algn="l" defTabSz="914103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399" dirty="0"/>
          </a:p>
          <a:p>
            <a:pPr marL="238048" indent="-179330" algn="l" defTabSz="91410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399" dirty="0"/>
              <a:t>Ease of use of mainstream tools, with flexibility needed for HPC</a:t>
            </a:r>
          </a:p>
          <a:p>
            <a:pPr marL="238048" indent="-179330" algn="l" defTabSz="914103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399" dirty="0"/>
          </a:p>
          <a:p>
            <a:pPr marL="238048" indent="-179330" algn="l" defTabSz="91410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399" dirty="0"/>
              <a:t>In addition to CLI, </a:t>
            </a:r>
            <a:r>
              <a:rPr lang="en-US" sz="2399" dirty="0" err="1"/>
              <a:t>Spack</a:t>
            </a:r>
            <a:r>
              <a:rPr lang="en-US" sz="2399" dirty="0"/>
              <a:t> also:</a:t>
            </a:r>
          </a:p>
          <a:p>
            <a:pPr marL="695110" lvl="1" indent="-179330" algn="l" defTabSz="914103">
              <a:buFont typeface="Arial" panose="020B0604020202020204" pitchFamily="34" charset="0"/>
              <a:buChar char="•"/>
            </a:pPr>
            <a:r>
              <a:rPr lang="en-US" sz="1999" dirty="0"/>
              <a:t>Generates (but does </a:t>
            </a:r>
            <a:r>
              <a:rPr lang="en-US" sz="1999" b="1" dirty="0"/>
              <a:t>not </a:t>
            </a:r>
            <a:r>
              <a:rPr lang="en-US" sz="1999" dirty="0"/>
              <a:t>require) </a:t>
            </a:r>
            <a:r>
              <a:rPr lang="en-US" sz="1999" i="1" dirty="0"/>
              <a:t>modules</a:t>
            </a:r>
          </a:p>
          <a:p>
            <a:pPr marL="695110" lvl="1" indent="-179330" algn="l" defTabSz="914103">
              <a:buFont typeface="Arial" panose="020B0604020202020204" pitchFamily="34" charset="0"/>
              <a:buChar char="•"/>
            </a:pPr>
            <a:r>
              <a:rPr lang="en-US" sz="1999" dirty="0"/>
              <a:t>Allows </a:t>
            </a:r>
            <a:r>
              <a:rPr lang="en-US" sz="1999" dirty="0" err="1"/>
              <a:t>conda</a:t>
            </a:r>
            <a:r>
              <a:rPr lang="en-US" sz="1999" dirty="0"/>
              <a:t>/</a:t>
            </a:r>
            <a:r>
              <a:rPr lang="en-US" sz="1999" dirty="0" err="1"/>
              <a:t>virtualenv</a:t>
            </a:r>
            <a:r>
              <a:rPr lang="en-US" sz="1999" dirty="0"/>
              <a:t>-like </a:t>
            </a:r>
            <a:r>
              <a:rPr lang="en-US" sz="1999" i="1" dirty="0"/>
              <a:t>environments</a:t>
            </a:r>
            <a:endParaRPr lang="en-US" sz="1999" dirty="0"/>
          </a:p>
          <a:p>
            <a:pPr marL="695110" lvl="1" indent="-179330" algn="l" defTabSz="914103">
              <a:buFont typeface="Arial" panose="020B0604020202020204" pitchFamily="34" charset="0"/>
              <a:buChar char="•"/>
            </a:pPr>
            <a:r>
              <a:rPr lang="en-US" sz="1999" dirty="0"/>
              <a:t>Provides many </a:t>
            </a:r>
            <a:r>
              <a:rPr lang="en-US" sz="1999" dirty="0" err="1"/>
              <a:t>devops</a:t>
            </a:r>
            <a:r>
              <a:rPr lang="en-US" sz="1999" dirty="0"/>
              <a:t> features (CI, container generation, more)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A361CAE-70CD-194B-AA77-4A2FFCFEED80}"/>
              </a:ext>
            </a:extLst>
          </p:cNvPr>
          <p:cNvSpPr txBox="1"/>
          <p:nvPr/>
        </p:nvSpPr>
        <p:spPr>
          <a:xfrm>
            <a:off x="538004" y="3597761"/>
            <a:ext cx="7616608" cy="78542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lIns="274249" tIns="91416" rIns="274249" bIns="91416" numCol="2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chemeClr val="tx2">
                    <a:lumMod val="75000"/>
                  </a:schemeClr>
                </a:solidFill>
                <a:latin typeface="Menlo Regular"/>
                <a:cs typeface="Menlo Regular"/>
              </a:rPr>
              <a:t>$</a:t>
            </a:r>
            <a:r>
              <a:rPr lang="en-US" sz="1000" dirty="0">
                <a:latin typeface="Menlo Regular"/>
                <a:cs typeface="Menlo Regular"/>
              </a:rPr>
              <a:t> </a:t>
            </a:r>
            <a:r>
              <a:rPr lang="en-US" sz="1000" dirty="0" err="1">
                <a:latin typeface="Menlo Regular"/>
                <a:cs typeface="Menlo Regular"/>
              </a:rPr>
              <a:t>spack</a:t>
            </a:r>
            <a:r>
              <a:rPr lang="en-US" sz="1000" dirty="0">
                <a:latin typeface="Menlo Regular"/>
                <a:cs typeface="Menlo Regular"/>
              </a:rPr>
              <a:t> install </a:t>
            </a:r>
            <a:r>
              <a:rPr lang="en-US" sz="1000" dirty="0">
                <a:solidFill>
                  <a:srgbClr val="000000"/>
                </a:solidFill>
                <a:latin typeface="Menlo Regular"/>
                <a:cs typeface="Menlo Regular"/>
              </a:rPr>
              <a:t>hdf5</a:t>
            </a:r>
            <a:r>
              <a:rPr lang="en-US" sz="1000" dirty="0">
                <a:solidFill>
                  <a:srgbClr val="009DD9"/>
                </a:solidFill>
                <a:latin typeface="Menlo Regular"/>
                <a:cs typeface="Menlo Regular"/>
              </a:rPr>
              <a:t>@1.10.5</a:t>
            </a:r>
            <a:endParaRPr lang="en-US" sz="1000" dirty="0">
              <a:latin typeface="Menlo Regular"/>
              <a:cs typeface="Menlo Regular"/>
            </a:endParaRPr>
          </a:p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03495C"/>
                </a:solidFill>
                <a:latin typeface="Menlo Regular"/>
                <a:cs typeface="Menlo Regular"/>
              </a:rPr>
              <a:t>$</a:t>
            </a:r>
            <a:r>
              <a:rPr lang="en-US" sz="1000" dirty="0">
                <a:latin typeface="Menlo Regular"/>
                <a:cs typeface="Menlo Regular"/>
              </a:rPr>
              <a:t> </a:t>
            </a:r>
            <a:r>
              <a:rPr lang="en-US" sz="1000" dirty="0" err="1">
                <a:latin typeface="Menlo Regular"/>
                <a:cs typeface="Menlo Regular"/>
              </a:rPr>
              <a:t>spack</a:t>
            </a:r>
            <a:r>
              <a:rPr lang="en-US" sz="1000" dirty="0">
                <a:latin typeface="Menlo Regular"/>
                <a:cs typeface="Menlo Regular"/>
              </a:rPr>
              <a:t> install </a:t>
            </a:r>
            <a:r>
              <a:rPr lang="en-US" sz="1000" dirty="0">
                <a:solidFill>
                  <a:srgbClr val="000000"/>
                </a:solidFill>
                <a:latin typeface="Menlo Regular"/>
                <a:cs typeface="Menlo Regular"/>
              </a:rPr>
              <a:t>hdf5</a:t>
            </a:r>
            <a:r>
              <a:rPr lang="en-US" sz="1000" dirty="0">
                <a:solidFill>
                  <a:srgbClr val="009DD9"/>
                </a:solidFill>
                <a:latin typeface="Menlo Regular"/>
                <a:cs typeface="Menlo Regular"/>
              </a:rPr>
              <a:t>@1.10.5</a:t>
            </a:r>
            <a:r>
              <a:rPr lang="en-US" sz="1000" dirty="0">
                <a:latin typeface="Menlo Regular"/>
                <a:cs typeface="Menlo Regular"/>
              </a:rPr>
              <a:t> </a:t>
            </a:r>
            <a:r>
              <a:rPr lang="en-US" sz="1000" dirty="0">
                <a:solidFill>
                  <a:srgbClr val="D31A17"/>
                </a:solidFill>
                <a:latin typeface="Menlo Regular"/>
                <a:cs typeface="Menlo Regular"/>
              </a:rPr>
              <a:t>%clang@6.0</a:t>
            </a:r>
          </a:p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03495C"/>
                </a:solidFill>
                <a:latin typeface="Menlo Regular"/>
                <a:cs typeface="Menlo Regular"/>
              </a:rPr>
              <a:t>$</a:t>
            </a:r>
            <a:r>
              <a:rPr lang="en-US" sz="1000" dirty="0">
                <a:latin typeface="Menlo Regular"/>
                <a:cs typeface="Menlo Regular"/>
              </a:rPr>
              <a:t> </a:t>
            </a:r>
            <a:r>
              <a:rPr lang="en-US" sz="1000" dirty="0" err="1">
                <a:latin typeface="Menlo Regular"/>
                <a:cs typeface="Menlo Regular"/>
              </a:rPr>
              <a:t>spack</a:t>
            </a:r>
            <a:r>
              <a:rPr lang="en-US" sz="1000" dirty="0">
                <a:latin typeface="Menlo Regular"/>
                <a:cs typeface="Menlo Regular"/>
              </a:rPr>
              <a:t> install </a:t>
            </a:r>
            <a:r>
              <a:rPr lang="en-US" sz="1000" dirty="0">
                <a:solidFill>
                  <a:srgbClr val="000000"/>
                </a:solidFill>
                <a:latin typeface="Menlo Regular"/>
                <a:cs typeface="Menlo Regular"/>
              </a:rPr>
              <a:t>hdf5</a:t>
            </a:r>
            <a:r>
              <a:rPr lang="en-US" sz="1000" dirty="0">
                <a:solidFill>
                  <a:srgbClr val="009DD9"/>
                </a:solidFill>
                <a:latin typeface="Menlo Regular"/>
                <a:cs typeface="Menlo Regular"/>
              </a:rPr>
              <a:t>@1.10.5 </a:t>
            </a:r>
            <a:r>
              <a:rPr lang="en-US" sz="1000" dirty="0">
                <a:solidFill>
                  <a:srgbClr val="008000"/>
                </a:solidFill>
                <a:latin typeface="Menlo Regular"/>
                <a:cs typeface="Menlo Regular"/>
              </a:rPr>
              <a:t>+</a:t>
            </a:r>
            <a:r>
              <a:rPr lang="en-US" sz="1000" dirty="0" err="1">
                <a:solidFill>
                  <a:srgbClr val="008000"/>
                </a:solidFill>
                <a:latin typeface="Menlo Regular"/>
                <a:cs typeface="Menlo Regular"/>
              </a:rPr>
              <a:t>threadssafe</a:t>
            </a:r>
            <a:endParaRPr lang="en-US" sz="1000" dirty="0">
              <a:solidFill>
                <a:srgbClr val="03495C"/>
              </a:solidFill>
              <a:latin typeface="Menlo Regular"/>
              <a:cs typeface="Menlo Regular"/>
            </a:endParaRPr>
          </a:p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03495C"/>
                </a:solidFill>
                <a:latin typeface="Menlo Regular"/>
                <a:cs typeface="Menlo Regular"/>
              </a:rPr>
              <a:t>$</a:t>
            </a:r>
            <a:r>
              <a:rPr lang="en-US" sz="1000" dirty="0">
                <a:latin typeface="Menlo Regular"/>
                <a:cs typeface="Menlo Regular"/>
              </a:rPr>
              <a:t> </a:t>
            </a:r>
            <a:r>
              <a:rPr lang="en-US" sz="1000" dirty="0" err="1">
                <a:latin typeface="Menlo Regular"/>
                <a:cs typeface="Menlo Regular"/>
              </a:rPr>
              <a:t>spack</a:t>
            </a:r>
            <a:r>
              <a:rPr lang="en-US" sz="1000" dirty="0">
                <a:latin typeface="Menlo Regular"/>
                <a:cs typeface="Menlo Regular"/>
              </a:rPr>
              <a:t> install </a:t>
            </a:r>
            <a:r>
              <a:rPr lang="en-US" sz="1000" dirty="0">
                <a:solidFill>
                  <a:srgbClr val="000000"/>
                </a:solidFill>
                <a:latin typeface="Menlo Regular"/>
                <a:cs typeface="Menlo Regular"/>
              </a:rPr>
              <a:t>hdf5</a:t>
            </a:r>
            <a:r>
              <a:rPr lang="en-US" sz="1000" dirty="0">
                <a:solidFill>
                  <a:srgbClr val="009DD9"/>
                </a:solidFill>
                <a:latin typeface="Menlo Regular"/>
                <a:cs typeface="Menlo Regular"/>
              </a:rPr>
              <a:t>@1.10.5</a:t>
            </a:r>
            <a:r>
              <a:rPr lang="en-US" sz="1000" dirty="0">
                <a:latin typeface="Menlo Regular"/>
                <a:cs typeface="Menlo Regular"/>
              </a:rPr>
              <a:t> </a:t>
            </a:r>
            <a:r>
              <a:rPr lang="en-US" sz="1000" dirty="0" err="1">
                <a:solidFill>
                  <a:srgbClr val="660066"/>
                </a:solidFill>
                <a:latin typeface="Menlo Regular"/>
                <a:cs typeface="Menlo Regular"/>
              </a:rPr>
              <a:t>cppflags</a:t>
            </a:r>
            <a:r>
              <a:rPr lang="en-US" sz="1000" dirty="0">
                <a:solidFill>
                  <a:srgbClr val="660066"/>
                </a:solidFill>
                <a:latin typeface="Menlo Regular"/>
                <a:cs typeface="Menlo Regular"/>
              </a:rPr>
              <a:t>="-O3 –g3"</a:t>
            </a:r>
            <a:endParaRPr lang="en-US" sz="1000" dirty="0">
              <a:latin typeface="Menlo Regular"/>
              <a:cs typeface="Menlo Regular"/>
            </a:endParaRPr>
          </a:p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03495C"/>
                </a:solidFill>
                <a:latin typeface="Menlo Regular"/>
                <a:cs typeface="Menlo Regular"/>
              </a:rPr>
              <a:t>$</a:t>
            </a:r>
            <a:r>
              <a:rPr lang="en-US" sz="1000" dirty="0">
                <a:latin typeface="Menlo Regular"/>
                <a:cs typeface="Menlo Regular"/>
              </a:rPr>
              <a:t> </a:t>
            </a:r>
            <a:r>
              <a:rPr lang="en-US" sz="1000" dirty="0" err="1">
                <a:latin typeface="Menlo Regular"/>
                <a:cs typeface="Menlo Regular"/>
              </a:rPr>
              <a:t>spack</a:t>
            </a:r>
            <a:r>
              <a:rPr lang="en-US" sz="1000" dirty="0">
                <a:latin typeface="Menlo Regular"/>
                <a:cs typeface="Menlo Regular"/>
              </a:rPr>
              <a:t> install </a:t>
            </a:r>
            <a:r>
              <a:rPr lang="en-US" sz="1000" dirty="0">
                <a:solidFill>
                  <a:srgbClr val="000000"/>
                </a:solidFill>
                <a:latin typeface="Menlo Regular"/>
                <a:cs typeface="Menlo Regular"/>
              </a:rPr>
              <a:t>hdf5</a:t>
            </a:r>
            <a:r>
              <a:rPr lang="en-US" sz="1000" dirty="0">
                <a:solidFill>
                  <a:srgbClr val="009DD9"/>
                </a:solidFill>
                <a:latin typeface="Menlo Regular"/>
                <a:cs typeface="Menlo Regular"/>
              </a:rPr>
              <a:t>@1.10.5</a:t>
            </a:r>
            <a:r>
              <a:rPr lang="en-US" sz="1000" dirty="0">
                <a:latin typeface="Menlo Regular"/>
                <a:cs typeface="Menlo Regular"/>
              </a:rPr>
              <a:t> </a:t>
            </a:r>
            <a:r>
              <a:rPr lang="en-US" sz="1000" dirty="0">
                <a:solidFill>
                  <a:schemeClr val="accent6">
                    <a:lumMod val="75000"/>
                  </a:schemeClr>
                </a:solidFill>
                <a:latin typeface="Menlo Regular"/>
                <a:cs typeface="Menlo Regular"/>
              </a:rPr>
              <a:t>target=</a:t>
            </a:r>
            <a:r>
              <a:rPr lang="en-US" sz="1000" dirty="0" err="1">
                <a:solidFill>
                  <a:schemeClr val="accent6">
                    <a:lumMod val="75000"/>
                  </a:schemeClr>
                </a:solidFill>
                <a:latin typeface="Menlo Regular"/>
                <a:cs typeface="Menlo Regular"/>
              </a:rPr>
              <a:t>haswell</a:t>
            </a:r>
            <a:endParaRPr lang="en-US" sz="1000" dirty="0">
              <a:latin typeface="Menlo Regular"/>
              <a:cs typeface="Menlo Regular"/>
            </a:endParaRPr>
          </a:p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03495C"/>
                </a:solidFill>
                <a:latin typeface="Menlo Regular"/>
                <a:cs typeface="Menlo Regular"/>
              </a:rPr>
              <a:t>$</a:t>
            </a:r>
            <a:r>
              <a:rPr lang="en-US" sz="1000" dirty="0">
                <a:latin typeface="Menlo Regular"/>
                <a:cs typeface="Menlo Regular"/>
              </a:rPr>
              <a:t> </a:t>
            </a:r>
            <a:r>
              <a:rPr lang="en-US" sz="1000" dirty="0" err="1">
                <a:latin typeface="Menlo Regular"/>
                <a:cs typeface="Menlo Regular"/>
              </a:rPr>
              <a:t>spack</a:t>
            </a:r>
            <a:r>
              <a:rPr lang="en-US" sz="1000" dirty="0">
                <a:latin typeface="Menlo Regular"/>
                <a:cs typeface="Menlo Regular"/>
              </a:rPr>
              <a:t> install </a:t>
            </a:r>
            <a:r>
              <a:rPr lang="en-US" sz="1000" dirty="0">
                <a:solidFill>
                  <a:srgbClr val="000000"/>
                </a:solidFill>
                <a:latin typeface="Menlo Regular"/>
                <a:cs typeface="Menlo Regular"/>
              </a:rPr>
              <a:t>hdf5</a:t>
            </a:r>
            <a:r>
              <a:rPr lang="en-US" sz="1000" dirty="0">
                <a:solidFill>
                  <a:srgbClr val="009DD9"/>
                </a:solidFill>
                <a:latin typeface="Menlo Regular"/>
                <a:cs typeface="Menlo Regular"/>
              </a:rPr>
              <a:t>@1.10.5 </a:t>
            </a:r>
            <a:r>
              <a:rPr lang="en-US" sz="1000" dirty="0">
                <a:solidFill>
                  <a:srgbClr val="008000"/>
                </a:solidFill>
                <a:latin typeface="Menlo Regular"/>
                <a:cs typeface="Menlo Regular"/>
              </a:rPr>
              <a:t>+</a:t>
            </a:r>
            <a:r>
              <a:rPr lang="en-US" sz="1000" dirty="0" err="1">
                <a:solidFill>
                  <a:srgbClr val="008000"/>
                </a:solidFill>
                <a:latin typeface="Menlo Regular"/>
                <a:cs typeface="Menlo Regular"/>
              </a:rPr>
              <a:t>mpi</a:t>
            </a:r>
            <a:r>
              <a:rPr lang="en-US" sz="1000" dirty="0">
                <a:latin typeface="Menlo Regular"/>
                <a:cs typeface="Menlo Regular"/>
              </a:rPr>
              <a:t> ^mpich</a:t>
            </a:r>
            <a:r>
              <a:rPr lang="en-US" sz="1000" dirty="0">
                <a:solidFill>
                  <a:srgbClr val="009DD9"/>
                </a:solidFill>
                <a:latin typeface="Menlo Regular"/>
                <a:cs typeface="Menlo Regular"/>
              </a:rPr>
              <a:t>@3.2</a:t>
            </a:r>
            <a:endParaRPr lang="en-US" sz="1000" dirty="0">
              <a:latin typeface="Menlo Regular"/>
              <a:cs typeface="Menlo Regular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B03F9AB-9453-BF44-B146-B97E4FF27801}"/>
              </a:ext>
            </a:extLst>
          </p:cNvPr>
          <p:cNvSpPr/>
          <p:nvPr/>
        </p:nvSpPr>
        <p:spPr bwMode="auto">
          <a:xfrm>
            <a:off x="527334" y="2552363"/>
            <a:ext cx="3612799" cy="42157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prstTxWarp prst="textNoShape">
              <a:avLst/>
            </a:prstTxWarp>
          </a:bodyPr>
          <a:lstStyle/>
          <a:p>
            <a:r>
              <a:rPr lang="en-US" sz="1067" dirty="0">
                <a:solidFill>
                  <a:srgbClr val="0E6E6D"/>
                </a:solidFill>
                <a:latin typeface="Consolas"/>
              </a:rPr>
              <a:t>$ </a:t>
            </a:r>
            <a:r>
              <a:rPr lang="en-US" sz="1067" dirty="0">
                <a:solidFill>
                  <a:srgbClr val="313131"/>
                </a:solidFill>
                <a:latin typeface="Consolas"/>
              </a:rPr>
              <a:t>git clone https://github.com/spack/spack</a:t>
            </a:r>
          </a:p>
          <a:p>
            <a:r>
              <a:rPr lang="en-US" sz="1067" dirty="0">
                <a:solidFill>
                  <a:srgbClr val="0E6E6D"/>
                </a:solidFill>
                <a:latin typeface="Consolas"/>
              </a:rPr>
              <a:t>$</a:t>
            </a:r>
            <a:r>
              <a:rPr lang="en-US" sz="1067" dirty="0">
                <a:solidFill>
                  <a:srgbClr val="313131"/>
                </a:solidFill>
                <a:latin typeface="Consolas"/>
              </a:rPr>
              <a:t> </a:t>
            </a:r>
            <a:r>
              <a:rPr lang="en-US" sz="1067" dirty="0" err="1">
                <a:solidFill>
                  <a:srgbClr val="313131"/>
                </a:solidFill>
                <a:latin typeface="Consolas"/>
              </a:rPr>
              <a:t>spack</a:t>
            </a:r>
            <a:r>
              <a:rPr lang="en-US" sz="1067" dirty="0">
                <a:solidFill>
                  <a:srgbClr val="313131"/>
                </a:solidFill>
                <a:latin typeface="Consolas"/>
              </a:rPr>
              <a:t> install hdf5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EAD4728-ACB9-E745-8A9B-8BE19B1E9FE6}"/>
              </a:ext>
            </a:extLst>
          </p:cNvPr>
          <p:cNvSpPr txBox="1"/>
          <p:nvPr/>
        </p:nvSpPr>
        <p:spPr>
          <a:xfrm>
            <a:off x="445663" y="2140484"/>
            <a:ext cx="3781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No installation required: clone and go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E5DFDC9-BD5C-754A-A961-69F2DCAB6FA6}"/>
              </a:ext>
            </a:extLst>
          </p:cNvPr>
          <p:cNvSpPr txBox="1"/>
          <p:nvPr/>
        </p:nvSpPr>
        <p:spPr>
          <a:xfrm>
            <a:off x="445923" y="3133467"/>
            <a:ext cx="522151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Simple syntax enables complex installs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8D7F8F7-9FCC-1D44-A01B-1DD0DD04AA24}"/>
              </a:ext>
            </a:extLst>
          </p:cNvPr>
          <p:cNvGrpSpPr/>
          <p:nvPr/>
        </p:nvGrpSpPr>
        <p:grpSpPr>
          <a:xfrm>
            <a:off x="8834572" y="4034563"/>
            <a:ext cx="3460010" cy="482474"/>
            <a:chOff x="5735848" y="3427965"/>
            <a:chExt cx="3341278" cy="482600"/>
          </a:xfrm>
        </p:grpSpPr>
        <p:pic>
          <p:nvPicPr>
            <p:cNvPr id="33" name="Picture 32" descr="gh-logo.pdf">
              <a:extLst>
                <a:ext uri="{FF2B5EF4-FFF2-40B4-BE49-F238E27FC236}">
                  <a16:creationId xmlns:a16="http://schemas.microsoft.com/office/drawing/2014/main" id="{AAD30563-9D3F-F942-B67E-CF3329DE6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35848" y="3427965"/>
              <a:ext cx="469900" cy="4826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B2D0D43-F4E9-7548-9965-1F50713A14D4}"/>
                </a:ext>
              </a:extLst>
            </p:cNvPr>
            <p:cNvSpPr txBox="1"/>
            <p:nvPr/>
          </p:nvSpPr>
          <p:spPr>
            <a:xfrm>
              <a:off x="6205748" y="3479678"/>
              <a:ext cx="28713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99" b="1" dirty="0" err="1">
                  <a:latin typeface="Calibri"/>
                  <a:cs typeface="Calibri"/>
                </a:rPr>
                <a:t>github.com</a:t>
              </a:r>
              <a:r>
                <a:rPr lang="en-US" sz="1999" b="1" dirty="0">
                  <a:latin typeface="Calibri"/>
                  <a:cs typeface="Calibri"/>
                </a:rPr>
                <a:t>/</a:t>
              </a:r>
              <a:r>
                <a:rPr lang="en-US" sz="1999" b="1" dirty="0" err="1">
                  <a:latin typeface="Calibri"/>
                  <a:cs typeface="Calibri"/>
                </a:rPr>
                <a:t>spack</a:t>
              </a:r>
              <a:r>
                <a:rPr lang="en-US" sz="1999" b="1" dirty="0">
                  <a:latin typeface="Calibri"/>
                  <a:cs typeface="Calibri"/>
                </a:rPr>
                <a:t>/</a:t>
              </a:r>
              <a:r>
                <a:rPr lang="en-US" sz="1999" b="1" dirty="0" err="1">
                  <a:latin typeface="Calibri"/>
                  <a:cs typeface="Calibri"/>
                </a:rPr>
                <a:t>spack</a:t>
              </a:r>
              <a:endParaRPr lang="en-US" sz="1999" b="1" dirty="0">
                <a:latin typeface="Calibri"/>
                <a:cs typeface="Calibri"/>
              </a:endParaRP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F18D1328-30B3-6F4D-939C-B3D94EBD5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38" y="230851"/>
            <a:ext cx="11655564" cy="907984"/>
          </a:xfrm>
        </p:spPr>
        <p:txBody>
          <a:bodyPr/>
          <a:lstStyle/>
          <a:p>
            <a:r>
              <a:rPr lang="en-US" dirty="0" err="1"/>
              <a:t>Spack</a:t>
            </a:r>
            <a:r>
              <a:rPr lang="en-US" dirty="0"/>
              <a:t> enables Software distribution for HPC</a:t>
            </a:r>
          </a:p>
        </p:txBody>
      </p:sp>
    </p:spTree>
    <p:extLst>
      <p:ext uri="{BB962C8B-B14F-4D97-AF65-F5344CB8AC3E}">
        <p14:creationId xmlns:p14="http://schemas.microsoft.com/office/powerpoint/2010/main" val="3353715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9AA5EE0-16AC-2643-ACF8-2BDF3FAE8F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86" y="-2162"/>
            <a:ext cx="12194255" cy="6859268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CFCF8A4-8731-AF4D-94C4-1E08F99D3384}"/>
              </a:ext>
            </a:extLst>
          </p:cNvPr>
          <p:cNvSpPr txBox="1">
            <a:spLocks/>
          </p:cNvSpPr>
          <p:nvPr/>
        </p:nvSpPr>
        <p:spPr>
          <a:xfrm>
            <a:off x="254448" y="-36174"/>
            <a:ext cx="11651132" cy="1005578"/>
          </a:xfrm>
          <a:prstGeom prst="rect">
            <a:avLst/>
          </a:prstGeom>
          <a:effectLst/>
        </p:spPr>
        <p:txBody>
          <a:bodyPr vert="horz" lIns="0" rIns="45708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3200" b="1" kern="120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defTabSz="914126" fontAlgn="auto">
              <a:spcAft>
                <a:spcPts val="0"/>
              </a:spcAft>
              <a:defRPr/>
            </a:pPr>
            <a:r>
              <a:rPr lang="en-US" sz="3199" dirty="0">
                <a:solidFill>
                  <a:schemeClr val="bg1"/>
                </a:solidFill>
              </a:rPr>
              <a:t>HPC simulations rely on icebergs of dependency libraries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04DEF36-0E88-E948-A790-829E16B64919}"/>
              </a:ext>
            </a:extLst>
          </p:cNvPr>
          <p:cNvGrpSpPr/>
          <p:nvPr/>
        </p:nvGrpSpPr>
        <p:grpSpPr>
          <a:xfrm>
            <a:off x="4691839" y="1146580"/>
            <a:ext cx="7293581" cy="2715849"/>
            <a:chOff x="64229" y="1219767"/>
            <a:chExt cx="7295481" cy="271655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E799C8A-0098-DE4F-BC01-6C55215CF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229" y="1554534"/>
              <a:ext cx="7247602" cy="23817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BF17C43-D582-9B45-9C06-94253824493D}"/>
                </a:ext>
              </a:extLst>
            </p:cNvPr>
            <p:cNvGrpSpPr/>
            <p:nvPr/>
          </p:nvGrpSpPr>
          <p:grpSpPr>
            <a:xfrm>
              <a:off x="1534643" y="1219767"/>
              <a:ext cx="5825067" cy="2173271"/>
              <a:chOff x="10187218" y="-1557775"/>
              <a:chExt cx="5825067" cy="2173271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7272C0D-CF6B-3B4F-AA41-97B024365338}"/>
                  </a:ext>
                </a:extLst>
              </p:cNvPr>
              <p:cNvSpPr txBox="1"/>
              <p:nvPr/>
            </p:nvSpPr>
            <p:spPr>
              <a:xfrm>
                <a:off x="12993991" y="30721"/>
                <a:ext cx="301829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accent6"/>
                    </a:solidFill>
                  </a:rPr>
                  <a:t>71 packages</a:t>
                </a:r>
              </a:p>
              <a:p>
                <a:pPr algn="ctr"/>
                <a:r>
                  <a:rPr lang="en-US" sz="1600" b="1" dirty="0">
                    <a:solidFill>
                      <a:schemeClr val="accent6"/>
                    </a:solidFill>
                  </a:rPr>
                  <a:t>188 dependency edges</a:t>
                </a: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5F8C8911-38A9-BA42-8423-0439704E2179}"/>
                  </a:ext>
                </a:extLst>
              </p:cNvPr>
              <p:cNvSpPr/>
              <p:nvPr/>
            </p:nvSpPr>
            <p:spPr bwMode="auto">
              <a:xfrm>
                <a:off x="10187218" y="-1219089"/>
                <a:ext cx="479747" cy="172776"/>
              </a:xfrm>
              <a:prstGeom prst="ellipse">
                <a:avLst/>
              </a:prstGeom>
              <a:noFill/>
              <a:ln w="38100">
                <a:solidFill>
                  <a:schemeClr val="accent2">
                    <a:lumMod val="60000"/>
                    <a:lumOff val="40000"/>
                  </a:schemeClr>
                </a:solidFill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EABB297-3B0E-894D-A4C9-FDE56EE50D3C}"/>
                  </a:ext>
                </a:extLst>
              </p:cNvPr>
              <p:cNvSpPr/>
              <p:nvPr/>
            </p:nvSpPr>
            <p:spPr>
              <a:xfrm>
                <a:off x="11831110" y="-1557775"/>
                <a:ext cx="3237627" cy="3694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LBANN: </a:t>
                </a:r>
                <a:r>
                  <a:rPr lang="en-US" dirty="0">
                    <a:solidFill>
                      <a:schemeClr val="bg1"/>
                    </a:solidFill>
                  </a:rPr>
                  <a:t>Neural Nets for HPC</a:t>
                </a:r>
              </a:p>
            </p:txBody>
          </p:sp>
        </p:grp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5E25CE3-D4E5-BD4B-B6BD-304D0F4D6D88}"/>
                </a:ext>
              </a:extLst>
            </p:cNvPr>
            <p:cNvCxnSpPr>
              <a:cxnSpLocks/>
              <a:stCxn id="27" idx="7"/>
            </p:cNvCxnSpPr>
            <p:nvPr/>
          </p:nvCxnSpPr>
          <p:spPr>
            <a:xfrm flipV="1">
              <a:off x="1944133" y="1420228"/>
              <a:ext cx="1163439" cy="163527"/>
            </a:xfrm>
            <a:prstGeom prst="line">
              <a:avLst/>
            </a:prstGeom>
            <a:ln w="28575" cmpd="sng"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7AE597A-5603-3248-B3B6-A193CCC984E4}"/>
              </a:ext>
            </a:extLst>
          </p:cNvPr>
          <p:cNvGrpSpPr/>
          <p:nvPr/>
        </p:nvGrpSpPr>
        <p:grpSpPr>
          <a:xfrm>
            <a:off x="254449" y="1193524"/>
            <a:ext cx="3853295" cy="2527275"/>
            <a:chOff x="8308777" y="1223302"/>
            <a:chExt cx="3854299" cy="252793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09F661B-0BDF-0D42-8031-4839DFBD0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08777" y="1492668"/>
              <a:ext cx="2086905" cy="22585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2499559-284D-B84B-98FC-407752B3D371}"/>
                </a:ext>
              </a:extLst>
            </p:cNvPr>
            <p:cNvGrpSpPr/>
            <p:nvPr/>
          </p:nvGrpSpPr>
          <p:grpSpPr>
            <a:xfrm>
              <a:off x="8424009" y="1223302"/>
              <a:ext cx="3739067" cy="1077218"/>
              <a:chOff x="1800960" y="1306595"/>
              <a:chExt cx="3739067" cy="1077218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E805036-15B7-4A4E-9AA7-7605E51AB7ED}"/>
                  </a:ext>
                </a:extLst>
              </p:cNvPr>
              <p:cNvSpPr txBox="1"/>
              <p:nvPr/>
            </p:nvSpPr>
            <p:spPr>
              <a:xfrm>
                <a:off x="2824219" y="1306595"/>
                <a:ext cx="2715808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MFEM</a:t>
                </a:r>
                <a:r>
                  <a:rPr lang="en-US" sz="1600" dirty="0">
                    <a:solidFill>
                      <a:schemeClr val="bg1"/>
                    </a:solidFill>
                  </a:rPr>
                  <a:t>: </a:t>
                </a:r>
                <a:br>
                  <a:rPr lang="en-US" sz="1600" dirty="0">
                    <a:solidFill>
                      <a:schemeClr val="bg1"/>
                    </a:solidFill>
                  </a:rPr>
                </a:br>
                <a:r>
                  <a:rPr lang="en-US" sz="1600" dirty="0">
                    <a:solidFill>
                      <a:schemeClr val="bg1"/>
                    </a:solidFill>
                  </a:rPr>
                  <a:t>Higher-order finite elements</a:t>
                </a:r>
              </a:p>
              <a:p>
                <a:pPr algn="ctr"/>
                <a:r>
                  <a:rPr lang="en-US" sz="1600" b="1" dirty="0">
                    <a:solidFill>
                      <a:srgbClr val="FFC000"/>
                    </a:solidFill>
                  </a:rPr>
                  <a:t>31 packages,</a:t>
                </a:r>
              </a:p>
              <a:p>
                <a:pPr algn="ctr"/>
                <a:r>
                  <a:rPr lang="en-US" sz="1600" b="1" dirty="0">
                    <a:solidFill>
                      <a:srgbClr val="FFC000"/>
                    </a:solidFill>
                  </a:rPr>
                  <a:t>69 dependency edges</a:t>
                </a: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9B39E82A-3B64-E546-89CE-C1AFE8353382}"/>
                  </a:ext>
                </a:extLst>
              </p:cNvPr>
              <p:cNvSpPr/>
              <p:nvPr/>
            </p:nvSpPr>
            <p:spPr bwMode="auto">
              <a:xfrm>
                <a:off x="1800960" y="1592290"/>
                <a:ext cx="479747" cy="172776"/>
              </a:xfrm>
              <a:prstGeom prst="ellipse">
                <a:avLst/>
              </a:prstGeom>
              <a:noFill/>
              <a:ln w="38100">
                <a:solidFill>
                  <a:schemeClr val="accent2">
                    <a:lumMod val="60000"/>
                    <a:lumOff val="40000"/>
                  </a:schemeClr>
                </a:solidFill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DE8C35B2-CF49-364E-B2D6-3C3BF4B165C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97247" y="1470772"/>
                <a:ext cx="1475386" cy="207906"/>
              </a:xfrm>
              <a:prstGeom prst="line">
                <a:avLst/>
              </a:prstGeom>
              <a:ln w="28575" cmpd="sng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2849AF5-1308-9006-3123-D4FC7F04F433}"/>
              </a:ext>
            </a:extLst>
          </p:cNvPr>
          <p:cNvGrpSpPr/>
          <p:nvPr/>
        </p:nvGrpSpPr>
        <p:grpSpPr>
          <a:xfrm>
            <a:off x="95394" y="3562059"/>
            <a:ext cx="12001212" cy="3244052"/>
            <a:chOff x="1482263" y="5020197"/>
            <a:chExt cx="12001212" cy="324405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426D884-1563-A345-861F-1BFB4E800718}"/>
                </a:ext>
              </a:extLst>
            </p:cNvPr>
            <p:cNvCxnSpPr>
              <a:cxnSpLocks/>
              <a:stCxn id="31" idx="6"/>
            </p:cNvCxnSpPr>
            <p:nvPr/>
          </p:nvCxnSpPr>
          <p:spPr>
            <a:xfrm flipV="1">
              <a:off x="8183002" y="5343278"/>
              <a:ext cx="1120024" cy="361972"/>
            </a:xfrm>
            <a:prstGeom prst="line">
              <a:avLst/>
            </a:prstGeom>
            <a:ln w="28575" cmpd="sng"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97BF346-E971-8048-9FBA-85A8F9023991}"/>
                </a:ext>
              </a:extLst>
            </p:cNvPr>
            <p:cNvGrpSpPr/>
            <p:nvPr/>
          </p:nvGrpSpPr>
          <p:grpSpPr>
            <a:xfrm>
              <a:off x="1482263" y="5020197"/>
              <a:ext cx="12001212" cy="3244052"/>
              <a:chOff x="97437" y="3410735"/>
              <a:chExt cx="12004338" cy="324489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44A8E2B9-7E8D-0F45-AB35-F81CEAEB8E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7437" y="3994615"/>
                <a:ext cx="12004338" cy="2661017"/>
              </a:xfrm>
              <a:prstGeom prst="rect">
                <a:avLst/>
              </a:prstGeom>
            </p:spPr>
          </p:pic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9742AE70-6CF8-4B46-B502-1AD7E844F47B}"/>
                  </a:ext>
                </a:extLst>
              </p:cNvPr>
              <p:cNvGrpSpPr/>
              <p:nvPr/>
            </p:nvGrpSpPr>
            <p:grpSpPr>
              <a:xfrm>
                <a:off x="974778" y="3410735"/>
                <a:ext cx="10888038" cy="2706199"/>
                <a:chOff x="881189" y="3064690"/>
                <a:chExt cx="10888038" cy="2706199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445F3D8-C4F3-CE47-8A37-FDE788B182A3}"/>
                    </a:ext>
                  </a:extLst>
                </p:cNvPr>
                <p:cNvSpPr txBox="1"/>
                <p:nvPr/>
              </p:nvSpPr>
              <p:spPr>
                <a:xfrm>
                  <a:off x="881189" y="5186114"/>
                  <a:ext cx="2427268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rgbClr val="FF0000"/>
                      </a:solidFill>
                    </a:rPr>
                    <a:t>98 packages</a:t>
                  </a:r>
                </a:p>
                <a:p>
                  <a:pPr algn="ctr"/>
                  <a:r>
                    <a:rPr lang="en-US" sz="1600" b="1" dirty="0">
                      <a:solidFill>
                        <a:srgbClr val="FF0000"/>
                      </a:solidFill>
                    </a:rPr>
                    <a:t>248 dependency edges</a:t>
                  </a:r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165BC187-7611-6F44-B3C4-7E31A7DC4BBA}"/>
                    </a:ext>
                  </a:extLst>
                </p:cNvPr>
                <p:cNvSpPr/>
                <p:nvPr/>
              </p:nvSpPr>
              <p:spPr>
                <a:xfrm>
                  <a:off x="7181854" y="3064690"/>
                  <a:ext cx="4587373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en-US" b="1" dirty="0">
                      <a:solidFill>
                        <a:schemeClr val="bg1"/>
                      </a:solidFill>
                    </a:rPr>
                    <a:t>MuMMI</a:t>
                  </a:r>
                  <a:r>
                    <a:rPr lang="en-US" dirty="0">
                      <a:solidFill>
                        <a:schemeClr val="bg1"/>
                      </a:solidFill>
                    </a:rPr>
                    <a:t>: Cancer/drug interaction modeling</a:t>
                  </a:r>
                </a:p>
                <a:p>
                  <a:pPr algn="r"/>
                  <a:r>
                    <a:rPr lang="en-US" dirty="0">
                      <a:solidFill>
                        <a:schemeClr val="bg1"/>
                      </a:solidFill>
                    </a:rPr>
                    <a:t>Integrates MD , HPC scheduling, ML</a:t>
                  </a:r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210753E6-FFFF-5041-BEB9-68158F3B2C92}"/>
                    </a:ext>
                  </a:extLst>
                </p:cNvPr>
                <p:cNvSpPr/>
                <p:nvPr/>
              </p:nvSpPr>
              <p:spPr bwMode="auto">
                <a:xfrm>
                  <a:off x="6226585" y="3663533"/>
                  <a:ext cx="479747" cy="172776"/>
                </a:xfrm>
                <a:prstGeom prst="ellipse">
                  <a:avLst/>
                </a:prstGeom>
                <a:noFill/>
                <a:ln w="38100">
                  <a:solidFill>
                    <a:schemeClr val="accent2">
                      <a:lumMod val="60000"/>
                      <a:lumOff val="40000"/>
                    </a:schemeClr>
                  </a:solidFill>
                  <a:headEnd/>
                  <a:tailEnd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0382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F79F6-8736-11EA-063C-EE2AD6A80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ECP’s E4S stack is even larger than these codes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EAFBB9-6E70-0334-2D83-4E04CDA2B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" y="1621934"/>
            <a:ext cx="12188825" cy="301985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8D8E2ED-C2EC-BF69-B9AE-A45AFC9C0314}"/>
              </a:ext>
            </a:extLst>
          </p:cNvPr>
          <p:cNvSpPr txBox="1">
            <a:spLocks/>
          </p:cNvSpPr>
          <p:nvPr/>
        </p:nvSpPr>
        <p:spPr>
          <a:xfrm>
            <a:off x="338198" y="4585877"/>
            <a:ext cx="10969943" cy="135707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5750" indent="-228600" algn="l" rtl="0"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200150" algn="l"/>
              </a:tabLst>
              <a:defRPr kumimoji="0" lang="en-US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defTabSz="914103"/>
            <a:endParaRPr lang="en-US" sz="1999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6D65FF-DCBC-4E84-E52B-8DA8051DD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27669" y="4821446"/>
            <a:ext cx="10969943" cy="1698479"/>
          </a:xfrm>
        </p:spPr>
        <p:txBody>
          <a:bodyPr/>
          <a:lstStyle/>
          <a:p>
            <a:pPr lvl="1" defTabSz="914103"/>
            <a:r>
              <a:rPr lang="en-US" sz="2399" dirty="0"/>
              <a:t>Red boxes are the packages in it (about 100)</a:t>
            </a:r>
          </a:p>
          <a:p>
            <a:pPr lvl="1" defTabSz="914103"/>
            <a:r>
              <a:rPr lang="en-US" sz="2399" dirty="0"/>
              <a:t>Blue boxes are what </a:t>
            </a:r>
            <a:r>
              <a:rPr lang="en-US" sz="2399" i="1" dirty="0"/>
              <a:t>else </a:t>
            </a:r>
            <a:r>
              <a:rPr lang="en-US" sz="2399" dirty="0"/>
              <a:t>you need to build it (about 600)</a:t>
            </a:r>
          </a:p>
          <a:p>
            <a:pPr lvl="1" defTabSz="914103"/>
            <a:r>
              <a:rPr lang="en-US" sz="2399" dirty="0"/>
              <a:t>It’s infeasible to build and integrate all of this manually</a:t>
            </a:r>
          </a:p>
          <a:p>
            <a:pPr lvl="1" defTabSz="914103"/>
            <a:endParaRPr lang="en-US" sz="1999" dirty="0"/>
          </a:p>
          <a:p>
            <a:pPr lvl="1" defTabSz="914103"/>
            <a:endParaRPr lang="en-US" sz="1999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754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DD18C-D2D0-564F-962D-AFDE3260E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41" y="1352479"/>
            <a:ext cx="4194229" cy="1338788"/>
          </a:xfrm>
        </p:spPr>
        <p:txBody>
          <a:bodyPr/>
          <a:lstStyle/>
          <a:p>
            <a:r>
              <a:rPr lang="en-US" dirty="0"/>
              <a:t>Extreme-scale Scientific Software Stack (E4S)</a:t>
            </a:r>
          </a:p>
        </p:txBody>
      </p:sp>
    </p:spTree>
    <p:extLst>
      <p:ext uri="{BB962C8B-B14F-4D97-AF65-F5344CB8AC3E}">
        <p14:creationId xmlns:p14="http://schemas.microsoft.com/office/powerpoint/2010/main" val="16489677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CE4D133-89B5-DE4E-97A3-C80E34D9DDEA}"/>
              </a:ext>
            </a:extLst>
          </p:cNvPr>
          <p:cNvSpPr/>
          <p:nvPr/>
        </p:nvSpPr>
        <p:spPr bwMode="auto">
          <a:xfrm>
            <a:off x="1815865" y="2223526"/>
            <a:ext cx="8837245" cy="3363427"/>
          </a:xfrm>
          <a:prstGeom prst="roundRect">
            <a:avLst>
              <a:gd name="adj" fmla="val 7117"/>
            </a:avLst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2799" b="1" dirty="0" err="1">
                <a:solidFill>
                  <a:srgbClr val="000000"/>
                </a:solidFill>
              </a:rPr>
              <a:t>Spack</a:t>
            </a:r>
            <a:r>
              <a:rPr lang="en-US" sz="2799" b="1" dirty="0">
                <a:solidFill>
                  <a:srgbClr val="000000"/>
                </a:solidFill>
              </a:rPr>
              <a:t> Community</a:t>
            </a:r>
            <a:r>
              <a:rPr lang="en-US" sz="1999" b="1" dirty="0">
                <a:solidFill>
                  <a:srgbClr val="000000"/>
                </a:solidFill>
              </a:rPr>
              <a:t> </a:t>
            </a:r>
            <a:r>
              <a:rPr lang="en-US" sz="1999" dirty="0"/>
              <a:t>💁‍♂️ 💁🏾 💁 💁🏻‍♀️ 💁🏻 💁🏾‍♂️ 💁🏻‍♂️ 💁‍♀️ 💁🏼‍♂️ 💁🏾‍♀️ 💁🏼 💁🏽‍♀️ 💁🏽‍♂️ 💁🏽 💁🏼‍♀️</a:t>
            </a:r>
            <a:r>
              <a:rPr lang="en-US" sz="2799" dirty="0"/>
              <a:t> </a:t>
            </a:r>
            <a:r>
              <a:rPr lang="en-US" sz="2399" dirty="0"/>
              <a:t>💁🏼‍♂️</a:t>
            </a:r>
            <a:r>
              <a:rPr lang="en-US" sz="2799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661F94-3767-D945-98F5-69DE06363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the </a:t>
            </a:r>
            <a:r>
              <a:rPr lang="en-US" dirty="0" err="1"/>
              <a:t>Spack</a:t>
            </a:r>
            <a:r>
              <a:rPr lang="en-US" dirty="0"/>
              <a:t> project look like?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57018C1-BB3F-D344-8A04-F5E856A8AD98}"/>
              </a:ext>
            </a:extLst>
          </p:cNvPr>
          <p:cNvGrpSpPr/>
          <p:nvPr/>
        </p:nvGrpSpPr>
        <p:grpSpPr>
          <a:xfrm>
            <a:off x="4740356" y="3801748"/>
            <a:ext cx="5678970" cy="1172886"/>
            <a:chOff x="3899141" y="4779034"/>
            <a:chExt cx="5680448" cy="1173192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D55E7E8-944D-1142-B143-89A914F9EB89}"/>
                </a:ext>
              </a:extLst>
            </p:cNvPr>
            <p:cNvSpPr/>
            <p:nvPr/>
          </p:nvSpPr>
          <p:spPr bwMode="auto">
            <a:xfrm>
              <a:off x="3899141" y="4779034"/>
              <a:ext cx="5680448" cy="117319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>
              <a:prstTxWarp prst="textNoShape">
                <a:avLst/>
              </a:prstTxWarp>
            </a:bodyPr>
            <a:lstStyle/>
            <a:p>
              <a:pPr algn="r">
                <a:spcBef>
                  <a:spcPct val="0"/>
                </a:spcBef>
              </a:pPr>
              <a:r>
                <a:rPr lang="en-US" sz="2799" b="1" dirty="0">
                  <a:solidFill>
                    <a:schemeClr val="bg1"/>
                  </a:solidFill>
                </a:rPr>
                <a:t>Core tool (CLI + Solver)</a:t>
              </a:r>
            </a:p>
          </p:txBody>
        </p:sp>
        <p:pic>
          <p:nvPicPr>
            <p:cNvPr id="9" name="Picture 8" descr="spack-logo.pdf">
              <a:extLst>
                <a:ext uri="{FF2B5EF4-FFF2-40B4-BE49-F238E27FC236}">
                  <a16:creationId xmlns:a16="http://schemas.microsoft.com/office/drawing/2014/main" id="{509DFD63-1C1F-2D47-B860-F55DD26F9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3353" y="4942936"/>
              <a:ext cx="798753" cy="796687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1B86D35-5B8B-264A-A65A-53ACD504239D}"/>
              </a:ext>
            </a:extLst>
          </p:cNvPr>
          <p:cNvGrpSpPr/>
          <p:nvPr/>
        </p:nvGrpSpPr>
        <p:grpSpPr>
          <a:xfrm>
            <a:off x="4740354" y="2536871"/>
            <a:ext cx="5678972" cy="1216008"/>
            <a:chOff x="3933644" y="3505200"/>
            <a:chExt cx="5680450" cy="1216325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D85C54CF-7A52-6B43-98A3-AE40E050D253}"/>
                </a:ext>
              </a:extLst>
            </p:cNvPr>
            <p:cNvSpPr/>
            <p:nvPr/>
          </p:nvSpPr>
          <p:spPr bwMode="auto">
            <a:xfrm>
              <a:off x="3933644" y="3505200"/>
              <a:ext cx="5680450" cy="1216325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>
              <a:prstTxWarp prst="textNoShape">
                <a:avLst/>
              </a:prstTxWarp>
            </a:bodyPr>
            <a:lstStyle/>
            <a:p>
              <a:pPr algn="r">
                <a:spcBef>
                  <a:spcPct val="0"/>
                </a:spcBef>
              </a:pPr>
              <a:r>
                <a:rPr lang="en-US" sz="2799" b="1" dirty="0">
                  <a:solidFill>
                    <a:schemeClr val="bg1"/>
                  </a:solidFill>
                </a:rPr>
                <a:t>Package Recipes</a:t>
              </a:r>
            </a:p>
          </p:txBody>
        </p:sp>
        <p:sp>
          <p:nvSpPr>
            <p:cNvPr id="15" name="Folded Corner 14">
              <a:extLst>
                <a:ext uri="{FF2B5EF4-FFF2-40B4-BE49-F238E27FC236}">
                  <a16:creationId xmlns:a16="http://schemas.microsoft.com/office/drawing/2014/main" id="{D153820D-7259-1F4B-B5BA-F311FE16B2A3}"/>
                </a:ext>
              </a:extLst>
            </p:cNvPr>
            <p:cNvSpPr/>
            <p:nvPr/>
          </p:nvSpPr>
          <p:spPr bwMode="auto">
            <a:xfrm rot="10800000">
              <a:off x="4380263" y="3640347"/>
              <a:ext cx="424313" cy="543464"/>
            </a:xfrm>
            <a:prstGeom prst="foldedCorner">
              <a:avLst/>
            </a:prstGeom>
            <a:gradFill flip="none" rotWithShape="1">
              <a:gsLst>
                <a:gs pos="0">
                  <a:schemeClr val="bg1">
                    <a:lumMod val="65000"/>
                    <a:tint val="66000"/>
                    <a:satMod val="160000"/>
                  </a:schemeClr>
                </a:gs>
                <a:gs pos="50000">
                  <a:schemeClr val="bg1">
                    <a:lumMod val="65000"/>
                    <a:tint val="44500"/>
                    <a:satMod val="160000"/>
                  </a:schemeClr>
                </a:gs>
                <a:gs pos="100000">
                  <a:schemeClr val="bg1">
                    <a:lumMod val="6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b="1" dirty="0">
                <a:solidFill>
                  <a:srgbClr val="000000"/>
                </a:solidFill>
              </a:endParaRPr>
            </a:p>
          </p:txBody>
        </p:sp>
        <p:sp>
          <p:nvSpPr>
            <p:cNvPr id="16" name="Folded Corner 15">
              <a:extLst>
                <a:ext uri="{FF2B5EF4-FFF2-40B4-BE49-F238E27FC236}">
                  <a16:creationId xmlns:a16="http://schemas.microsoft.com/office/drawing/2014/main" id="{9A590DFD-798C-3844-9195-77E2207DC47A}"/>
                </a:ext>
              </a:extLst>
            </p:cNvPr>
            <p:cNvSpPr/>
            <p:nvPr/>
          </p:nvSpPr>
          <p:spPr bwMode="auto">
            <a:xfrm rot="10800000">
              <a:off x="4570156" y="3792747"/>
              <a:ext cx="424313" cy="543464"/>
            </a:xfrm>
            <a:prstGeom prst="foldedCorner">
              <a:avLst/>
            </a:prstGeom>
            <a:gradFill flip="none" rotWithShape="1">
              <a:gsLst>
                <a:gs pos="0">
                  <a:schemeClr val="bg1">
                    <a:lumMod val="65000"/>
                    <a:tint val="66000"/>
                    <a:satMod val="160000"/>
                  </a:schemeClr>
                </a:gs>
                <a:gs pos="50000">
                  <a:schemeClr val="bg1">
                    <a:lumMod val="65000"/>
                    <a:tint val="44500"/>
                    <a:satMod val="160000"/>
                  </a:schemeClr>
                </a:gs>
                <a:gs pos="100000">
                  <a:schemeClr val="bg1">
                    <a:lumMod val="6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b="1" dirty="0">
                <a:solidFill>
                  <a:srgbClr val="000000"/>
                </a:solidFill>
              </a:endParaRPr>
            </a:p>
          </p:txBody>
        </p:sp>
        <p:sp>
          <p:nvSpPr>
            <p:cNvPr id="17" name="Folded Corner 16">
              <a:extLst>
                <a:ext uri="{FF2B5EF4-FFF2-40B4-BE49-F238E27FC236}">
                  <a16:creationId xmlns:a16="http://schemas.microsoft.com/office/drawing/2014/main" id="{F7A096FF-D52D-704B-B405-EC320DE583AC}"/>
                </a:ext>
              </a:extLst>
            </p:cNvPr>
            <p:cNvSpPr/>
            <p:nvPr/>
          </p:nvSpPr>
          <p:spPr bwMode="auto">
            <a:xfrm rot="10800000">
              <a:off x="4760050" y="3945147"/>
              <a:ext cx="424313" cy="543464"/>
            </a:xfrm>
            <a:prstGeom prst="foldedCorner">
              <a:avLst/>
            </a:prstGeom>
            <a:gradFill flip="none" rotWithShape="1">
              <a:gsLst>
                <a:gs pos="0">
                  <a:schemeClr val="bg1">
                    <a:lumMod val="65000"/>
                    <a:tint val="66000"/>
                    <a:satMod val="160000"/>
                  </a:schemeClr>
                </a:gs>
                <a:gs pos="50000">
                  <a:schemeClr val="bg1">
                    <a:lumMod val="65000"/>
                    <a:tint val="44500"/>
                    <a:satMod val="160000"/>
                  </a:schemeClr>
                </a:gs>
                <a:gs pos="100000">
                  <a:schemeClr val="bg1">
                    <a:lumMod val="6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b="1" dirty="0">
                <a:solidFill>
                  <a:srgbClr val="000000"/>
                </a:solidFill>
              </a:endParaRPr>
            </a:p>
          </p:txBody>
        </p:sp>
        <p:sp>
          <p:nvSpPr>
            <p:cNvPr id="18" name="Folded Corner 17">
              <a:extLst>
                <a:ext uri="{FF2B5EF4-FFF2-40B4-BE49-F238E27FC236}">
                  <a16:creationId xmlns:a16="http://schemas.microsoft.com/office/drawing/2014/main" id="{E2F37918-2068-6447-A624-5BB4208810B0}"/>
                </a:ext>
              </a:extLst>
            </p:cNvPr>
            <p:cNvSpPr/>
            <p:nvPr/>
          </p:nvSpPr>
          <p:spPr bwMode="auto">
            <a:xfrm rot="10800000">
              <a:off x="4949943" y="4097547"/>
              <a:ext cx="424313" cy="543464"/>
            </a:xfrm>
            <a:prstGeom prst="foldedCorner">
              <a:avLst/>
            </a:prstGeom>
            <a:gradFill flip="none" rotWithShape="1">
              <a:gsLst>
                <a:gs pos="0">
                  <a:schemeClr val="bg1">
                    <a:lumMod val="65000"/>
                    <a:tint val="66000"/>
                    <a:satMod val="160000"/>
                  </a:schemeClr>
                </a:gs>
                <a:gs pos="50000">
                  <a:schemeClr val="bg1">
                    <a:lumMod val="65000"/>
                    <a:tint val="44500"/>
                    <a:satMod val="160000"/>
                  </a:schemeClr>
                </a:gs>
                <a:gs pos="100000">
                  <a:schemeClr val="bg1">
                    <a:lumMod val="6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E069803-00FD-9548-943C-A43D91D0E5CC}"/>
              </a:ext>
            </a:extLst>
          </p:cNvPr>
          <p:cNvSpPr/>
          <p:nvPr/>
        </p:nvSpPr>
        <p:spPr bwMode="auto">
          <a:xfrm>
            <a:off x="6328139" y="1621289"/>
            <a:ext cx="1060773" cy="8710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1999" dirty="0" err="1">
                <a:solidFill>
                  <a:srgbClr val="000000"/>
                </a:solidFill>
              </a:rPr>
              <a:t>xSDK</a:t>
            </a:r>
            <a:endParaRPr lang="en-US" sz="1999" dirty="0">
              <a:solidFill>
                <a:srgbClr val="000000"/>
              </a:solidFill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2CB66B3-E915-FA46-8F4B-B53F6431B589}"/>
              </a:ext>
            </a:extLst>
          </p:cNvPr>
          <p:cNvSpPr/>
          <p:nvPr/>
        </p:nvSpPr>
        <p:spPr bwMode="auto">
          <a:xfrm>
            <a:off x="5146110" y="1658174"/>
            <a:ext cx="1134441" cy="82648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1999" dirty="0">
                <a:solidFill>
                  <a:srgbClr val="000000"/>
                </a:solidFill>
              </a:rPr>
              <a:t>LLNL stack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ACDB77F3-60BF-4046-916E-5A9C2B1C06A1}"/>
              </a:ext>
            </a:extLst>
          </p:cNvPr>
          <p:cNvSpPr/>
          <p:nvPr/>
        </p:nvSpPr>
        <p:spPr bwMode="auto">
          <a:xfrm>
            <a:off x="2447999" y="1655787"/>
            <a:ext cx="1364361" cy="82791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1999" dirty="0">
                <a:solidFill>
                  <a:schemeClr val="tx1"/>
                </a:solidFill>
              </a:rPr>
              <a:t>E4S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187C8D8-2239-8041-AD42-EDCD6C105342}"/>
              </a:ext>
            </a:extLst>
          </p:cNvPr>
          <p:cNvSpPr/>
          <p:nvPr/>
        </p:nvSpPr>
        <p:spPr bwMode="auto">
          <a:xfrm>
            <a:off x="7432033" y="1613151"/>
            <a:ext cx="1076585" cy="8710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1999" dirty="0">
                <a:solidFill>
                  <a:srgbClr val="000000"/>
                </a:solidFill>
              </a:rPr>
              <a:t>Vis SDK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0584A4-90AB-BD49-9FC8-4CF10F2774F2}"/>
              </a:ext>
            </a:extLst>
          </p:cNvPr>
          <p:cNvSpPr txBox="1"/>
          <p:nvPr/>
        </p:nvSpPr>
        <p:spPr>
          <a:xfrm>
            <a:off x="9737907" y="1844061"/>
            <a:ext cx="681420" cy="52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99" b="1" dirty="0"/>
              <a:t>. . .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9428DE61-800D-1048-BB21-DC44F6182396}"/>
              </a:ext>
            </a:extLst>
          </p:cNvPr>
          <p:cNvSpPr/>
          <p:nvPr/>
        </p:nvSpPr>
        <p:spPr bwMode="auto">
          <a:xfrm>
            <a:off x="2010368" y="2559870"/>
            <a:ext cx="2686869" cy="2432015"/>
          </a:xfrm>
          <a:prstGeom prst="roundRect">
            <a:avLst>
              <a:gd name="adj" fmla="val 7166"/>
            </a:avLst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1999" b="1" dirty="0">
                <a:solidFill>
                  <a:schemeClr val="bg1"/>
                </a:solidFill>
              </a:rPr>
              <a:t>Infrastructure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8864F0F-F61B-8141-BB82-6995880131D6}"/>
              </a:ext>
            </a:extLst>
          </p:cNvPr>
          <p:cNvSpPr txBox="1"/>
          <p:nvPr/>
        </p:nvSpPr>
        <p:spPr>
          <a:xfrm>
            <a:off x="928370" y="1822348"/>
            <a:ext cx="1700520" cy="307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External Stacks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1EE0E9DA-9F58-0A45-BBD4-4773BB6F9BDA}"/>
              </a:ext>
            </a:extLst>
          </p:cNvPr>
          <p:cNvSpPr/>
          <p:nvPr/>
        </p:nvSpPr>
        <p:spPr bwMode="auto">
          <a:xfrm>
            <a:off x="8572381" y="1613635"/>
            <a:ext cx="1076585" cy="87104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1999" dirty="0">
                <a:solidFill>
                  <a:srgbClr val="000000"/>
                </a:solidFill>
              </a:rPr>
              <a:t>App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48E4BAF-946B-5740-9BE9-5DD8E039AC7E}"/>
              </a:ext>
            </a:extLst>
          </p:cNvPr>
          <p:cNvSpPr/>
          <p:nvPr/>
        </p:nvSpPr>
        <p:spPr bwMode="auto">
          <a:xfrm>
            <a:off x="3883235" y="1649809"/>
            <a:ext cx="1192001" cy="82791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1999" dirty="0">
                <a:solidFill>
                  <a:schemeClr val="tx1"/>
                </a:solidFill>
              </a:rPr>
              <a:t>AWS</a:t>
            </a:r>
          </a:p>
        </p:txBody>
      </p:sp>
    </p:spTree>
    <p:extLst>
      <p:ext uri="{BB962C8B-B14F-4D97-AF65-F5344CB8AC3E}">
        <p14:creationId xmlns:p14="http://schemas.microsoft.com/office/powerpoint/2010/main" val="368266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22" grpId="0" animBg="1"/>
      <p:bldP spid="23" grpId="0" animBg="1"/>
      <p:bldP spid="25" grpId="0"/>
      <p:bldP spid="28" grpId="0" animBg="1"/>
      <p:bldP spid="31" grpId="0"/>
      <p:bldP spid="32" grpId="0" animBg="1"/>
      <p:bldP spid="2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5E8172C-34D3-5E44-BB50-548B58DE07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234" y="3831222"/>
            <a:ext cx="4558422" cy="583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51D8733-6236-E148-966F-F90694C6F9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0" y="1438295"/>
            <a:ext cx="4371540" cy="23650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AE5A57-C0C4-F24D-84AB-D2858A241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38" y="294731"/>
            <a:ext cx="11655564" cy="844104"/>
          </a:xfrm>
        </p:spPr>
        <p:txBody>
          <a:bodyPr/>
          <a:lstStyle/>
          <a:p>
            <a:r>
              <a:rPr lang="en-US" sz="2799" dirty="0"/>
              <a:t>CI has made </a:t>
            </a:r>
            <a:r>
              <a:rPr lang="en-US" sz="2799" dirty="0" err="1"/>
              <a:t>Spack</a:t>
            </a:r>
            <a:r>
              <a:rPr lang="en-US" sz="2799" dirty="0"/>
              <a:t> builds </a:t>
            </a:r>
            <a:r>
              <a:rPr lang="en-US" sz="2799" i="1" dirty="0"/>
              <a:t>much </a:t>
            </a:r>
            <a:r>
              <a:rPr lang="en-US" sz="2799" dirty="0"/>
              <a:t>more reliable!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8B5ECE7-5053-1149-85C7-B4B85CD9AFBB}"/>
              </a:ext>
            </a:extLst>
          </p:cNvPr>
          <p:cNvGrpSpPr/>
          <p:nvPr/>
        </p:nvGrpSpPr>
        <p:grpSpPr>
          <a:xfrm>
            <a:off x="6571665" y="2261889"/>
            <a:ext cx="2556679" cy="821906"/>
            <a:chOff x="6571786" y="2261585"/>
            <a:chExt cx="2557345" cy="822121"/>
          </a:xfrm>
        </p:grpSpPr>
        <p:sp>
          <p:nvSpPr>
            <p:cNvPr id="9" name="Down Arrow 8">
              <a:extLst>
                <a:ext uri="{FF2B5EF4-FFF2-40B4-BE49-F238E27FC236}">
                  <a16:creationId xmlns:a16="http://schemas.microsoft.com/office/drawing/2014/main" id="{9B958AE9-77A4-1540-85B9-252B783B267E}"/>
                </a:ext>
              </a:extLst>
            </p:cNvPr>
            <p:cNvSpPr/>
            <p:nvPr/>
          </p:nvSpPr>
          <p:spPr>
            <a:xfrm rot="16200000">
              <a:off x="7608143" y="1225228"/>
              <a:ext cx="484632" cy="2557345"/>
            </a:xfrm>
            <a:prstGeom prst="downArrow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82832" tIns="182832" rIns="182832" bIns="18283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1218774">
                <a:lnSpc>
                  <a:spcPct val="90000"/>
                </a:lnSpc>
                <a:defRPr/>
              </a:pPr>
              <a:endParaRPr lang="en-US" sz="140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432F1BB-D307-E34E-8CD5-0601CA4E746D}"/>
                </a:ext>
              </a:extLst>
            </p:cNvPr>
            <p:cNvSpPr txBox="1"/>
            <p:nvPr/>
          </p:nvSpPr>
          <p:spPr>
            <a:xfrm>
              <a:off x="6968275" y="2622041"/>
              <a:ext cx="16594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774">
                <a:defRPr/>
              </a:pPr>
              <a:r>
                <a:rPr lang="en-US" sz="2399" b="1" dirty="0">
                  <a:solidFill>
                    <a:prstClr val="black"/>
                  </a:solidFill>
                  <a:latin typeface="Monaco" pitchFamily="2" charset="77"/>
                </a:rPr>
                <a:t>spack ci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2454968-690E-0346-81B0-B2C2B986F652}"/>
              </a:ext>
            </a:extLst>
          </p:cNvPr>
          <p:cNvGrpSpPr/>
          <p:nvPr/>
        </p:nvGrpSpPr>
        <p:grpSpPr>
          <a:xfrm>
            <a:off x="508048" y="1315987"/>
            <a:ext cx="3182885" cy="1199632"/>
            <a:chOff x="506591" y="1315435"/>
            <a:chExt cx="3183714" cy="119994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6335D2C-7932-B546-A01A-3D770BA556E7}"/>
                </a:ext>
              </a:extLst>
            </p:cNvPr>
            <p:cNvSpPr txBox="1"/>
            <p:nvPr/>
          </p:nvSpPr>
          <p:spPr>
            <a:xfrm>
              <a:off x="1011045" y="1315435"/>
              <a:ext cx="2679260" cy="1199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387">
                <a:defRPr/>
              </a:pPr>
              <a:r>
                <a:rPr lang="en-US" sz="2399" dirty="0">
                  <a:solidFill>
                    <a:prstClr val="black"/>
                  </a:solidFill>
                  <a:latin typeface="Calibri" panose="020F0502020204030204"/>
                </a:rPr>
                <a:t>Spack Contributions</a:t>
              </a:r>
            </a:p>
            <a:p>
              <a:pPr defTabSz="609387">
                <a:defRPr/>
              </a:pPr>
              <a:r>
                <a:rPr lang="en-US" sz="2399" dirty="0">
                  <a:solidFill>
                    <a:prstClr val="black"/>
                  </a:solidFill>
                  <a:latin typeface="Calibri" panose="020F0502020204030204"/>
                </a:rPr>
                <a:t>on GitHub</a:t>
              </a:r>
              <a:br>
                <a:rPr lang="en-US" sz="2399" dirty="0">
                  <a:solidFill>
                    <a:prstClr val="black"/>
                  </a:solidFill>
                  <a:latin typeface="Calibri" panose="020F0502020204030204"/>
                </a:rPr>
              </a:b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(over 1,000 contributors)</a:t>
              </a:r>
              <a:endParaRPr lang="en-US" sz="2399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3" name="Picture 12" descr="gh-logo.pdf">
              <a:extLst>
                <a:ext uri="{FF2B5EF4-FFF2-40B4-BE49-F238E27FC236}">
                  <a16:creationId xmlns:a16="http://schemas.microsoft.com/office/drawing/2014/main" id="{6931C353-B7C7-B445-823C-E962BBC73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591" y="1683241"/>
              <a:ext cx="588564" cy="583576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6A34657-8FC6-364B-A103-50F0FFE37DA1}"/>
              </a:ext>
            </a:extLst>
          </p:cNvPr>
          <p:cNvGrpSpPr/>
          <p:nvPr/>
        </p:nvGrpSpPr>
        <p:grpSpPr>
          <a:xfrm>
            <a:off x="3707787" y="1304920"/>
            <a:ext cx="3892696" cy="3237316"/>
            <a:chOff x="3707163" y="1304366"/>
            <a:chExt cx="3893711" cy="323815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29ABA4D-77A3-3445-958E-D5FB8EAF465A}"/>
                </a:ext>
              </a:extLst>
            </p:cNvPr>
            <p:cNvGrpSpPr/>
            <p:nvPr/>
          </p:nvGrpSpPr>
          <p:grpSpPr>
            <a:xfrm>
              <a:off x="5118028" y="1904997"/>
              <a:ext cx="1718950" cy="2637527"/>
              <a:chOff x="5118028" y="1904997"/>
              <a:chExt cx="1718950" cy="2637527"/>
            </a:xfrm>
          </p:grpSpPr>
          <p:pic>
            <p:nvPicPr>
              <p:cNvPr id="4" name="Picture 3" descr="A screenshot of text&#10;&#10;Description automatically generated">
                <a:extLst>
                  <a:ext uri="{FF2B5EF4-FFF2-40B4-BE49-F238E27FC236}">
                    <a16:creationId xmlns:a16="http://schemas.microsoft.com/office/drawing/2014/main" id="{B5B2725D-50D8-1C4C-9B10-777545D711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18028" y="1904997"/>
                <a:ext cx="1581466" cy="168199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5510BA7-C1A6-6746-B7EA-AC95601E19D7}"/>
                  </a:ext>
                </a:extLst>
              </p:cNvPr>
              <p:cNvSpPr txBox="1"/>
              <p:nvPr/>
            </p:nvSpPr>
            <p:spPr>
              <a:xfrm>
                <a:off x="5150812" y="3674594"/>
                <a:ext cx="1686166" cy="8679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218774">
                  <a:lnSpc>
                    <a:spcPct val="90000"/>
                  </a:lnSpc>
                  <a:defRPr/>
                </a:pPr>
                <a:r>
                  <a:rPr lang="en-US" sz="1400" dirty="0">
                    <a:solidFill>
                      <a:prstClr val="black"/>
                    </a:solidFill>
                    <a:latin typeface="Monaco" pitchFamily="2" charset="77"/>
                  </a:rPr>
                  <a:t>spack.yaml</a:t>
                </a:r>
                <a:br>
                  <a:rPr lang="en-US" sz="1400" dirty="0">
                    <a:solidFill>
                      <a:prstClr val="black"/>
                    </a:solidFill>
                    <a:latin typeface="Monaco" pitchFamily="2" charset="77"/>
                    <a:cs typeface="Arabic Typesetting" panose="020F0502020204030204" pitchFamily="34" charset="0"/>
                  </a:rPr>
                </a:br>
                <a:r>
                  <a:rPr lang="en-US" sz="1400" dirty="0">
                    <a:solidFill>
                      <a:prstClr val="black"/>
                    </a:solidFill>
                    <a:cs typeface="Arabic Typesetting" panose="020F0502020204030204" pitchFamily="34" charset="0"/>
                  </a:rPr>
                  <a:t>configurations</a:t>
                </a:r>
              </a:p>
              <a:p>
                <a:pPr algn="ctr" defTabSz="1218774">
                  <a:lnSpc>
                    <a:spcPct val="90000"/>
                  </a:lnSpc>
                  <a:defRPr/>
                </a:pPr>
                <a:r>
                  <a:rPr lang="en-US" sz="1400" dirty="0">
                    <a:solidFill>
                      <a:prstClr val="black"/>
                    </a:solidFill>
                    <a:cs typeface="Arabic Typesetting" panose="020F0502020204030204" pitchFamily="34" charset="0"/>
                  </a:rPr>
                  <a:t>(E4S, SDKs, AWS,</a:t>
                </a:r>
                <a:br>
                  <a:rPr lang="en-US" sz="1400" dirty="0">
                    <a:solidFill>
                      <a:prstClr val="black"/>
                    </a:solidFill>
                    <a:cs typeface="Arabic Typesetting" panose="020F0502020204030204" pitchFamily="34" charset="0"/>
                  </a:rPr>
                </a:br>
                <a:r>
                  <a:rPr lang="en-US" sz="1400" dirty="0">
                    <a:solidFill>
                      <a:prstClr val="black"/>
                    </a:solidFill>
                    <a:cs typeface="Arabic Typesetting" panose="020F0502020204030204" pitchFamily="34" charset="0"/>
                  </a:rPr>
                  <a:t>others)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5550925-D964-C148-B7E3-9C7528F0813D}"/>
                </a:ext>
              </a:extLst>
            </p:cNvPr>
            <p:cNvGrpSpPr/>
            <p:nvPr/>
          </p:nvGrpSpPr>
          <p:grpSpPr>
            <a:xfrm>
              <a:off x="3707163" y="1304366"/>
              <a:ext cx="3893711" cy="611269"/>
              <a:chOff x="3707163" y="1304366"/>
              <a:chExt cx="3893711" cy="611269"/>
            </a:xfrm>
          </p:grpSpPr>
          <p:sp>
            <p:nvSpPr>
              <p:cNvPr id="7" name="Down Arrow 6">
                <a:extLst>
                  <a:ext uri="{FF2B5EF4-FFF2-40B4-BE49-F238E27FC236}">
                    <a16:creationId xmlns:a16="http://schemas.microsoft.com/office/drawing/2014/main" id="{FC5FBC14-116A-A64D-9320-EA3DC9EA21E5}"/>
                  </a:ext>
                </a:extLst>
              </p:cNvPr>
              <p:cNvSpPr/>
              <p:nvPr/>
            </p:nvSpPr>
            <p:spPr>
              <a:xfrm rot="16200000">
                <a:off x="4076523" y="992381"/>
                <a:ext cx="484632" cy="1223352"/>
              </a:xfrm>
              <a:prstGeom prst="downArrow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182832" tIns="182832" rIns="182832" bIns="1828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8774">
                  <a:lnSpc>
                    <a:spcPct val="90000"/>
                  </a:lnSpc>
                  <a:defRPr/>
                </a:pPr>
                <a:endParaRPr lang="en-US" sz="1400" dirty="0">
                  <a:solidFill>
                    <a:prstClr val="black"/>
                  </a:solidFill>
                  <a:latin typeface="Arial"/>
                </a:endParaRP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E5A8DBFB-2DF6-154B-A036-AD9ACEF9EBB0}"/>
                  </a:ext>
                </a:extLst>
              </p:cNvPr>
              <p:cNvGrpSpPr/>
              <p:nvPr/>
            </p:nvGrpSpPr>
            <p:grpSpPr>
              <a:xfrm>
                <a:off x="5128450" y="1304366"/>
                <a:ext cx="2472424" cy="611269"/>
                <a:chOff x="3838903" y="1613696"/>
                <a:chExt cx="1854318" cy="458452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2BFFD128-E802-284E-918F-5E33F4989A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38903" y="1613696"/>
                  <a:ext cx="495204" cy="458452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F2B6F6F-F431-6F4E-A800-BEEDD07BF476}"/>
                    </a:ext>
                  </a:extLst>
                </p:cNvPr>
                <p:cNvSpPr txBox="1"/>
                <p:nvPr/>
              </p:nvSpPr>
              <p:spPr>
                <a:xfrm>
                  <a:off x="4335637" y="1712816"/>
                  <a:ext cx="1357584" cy="2769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1218774">
                    <a:lnSpc>
                      <a:spcPct val="90000"/>
                    </a:lnSpc>
                    <a:defRPr/>
                  </a:pPr>
                  <a:r>
                    <a:rPr lang="en-US" sz="1999" dirty="0">
                      <a:solidFill>
                        <a:prstClr val="black"/>
                      </a:solidFill>
                    </a:rPr>
                    <a:t>gitlab.spack.io</a:t>
                  </a:r>
                  <a:endParaRPr lang="en-US" sz="2799" dirty="0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5502F08-7C6E-B246-8307-73A987178499}"/>
              </a:ext>
            </a:extLst>
          </p:cNvPr>
          <p:cNvGrpSpPr/>
          <p:nvPr/>
        </p:nvGrpSpPr>
        <p:grpSpPr>
          <a:xfrm>
            <a:off x="647932" y="3309287"/>
            <a:ext cx="10986936" cy="1814280"/>
            <a:chOff x="646513" y="3309256"/>
            <a:chExt cx="10989798" cy="1814752"/>
          </a:xfrm>
        </p:grpSpPr>
        <p:sp>
          <p:nvSpPr>
            <p:cNvPr id="22" name="U-Turn Arrow 21">
              <a:extLst>
                <a:ext uri="{FF2B5EF4-FFF2-40B4-BE49-F238E27FC236}">
                  <a16:creationId xmlns:a16="http://schemas.microsoft.com/office/drawing/2014/main" id="{924E982C-0A59-D849-870A-4C3DA77778D8}"/>
                </a:ext>
              </a:extLst>
            </p:cNvPr>
            <p:cNvSpPr/>
            <p:nvPr/>
          </p:nvSpPr>
          <p:spPr>
            <a:xfrm flipH="1" flipV="1">
              <a:off x="646513" y="3309256"/>
              <a:ext cx="10989798" cy="1814752"/>
            </a:xfrm>
            <a:prstGeom prst="uturnArrow">
              <a:avLst>
                <a:gd name="adj1" fmla="val 12003"/>
                <a:gd name="adj2" fmla="val 11748"/>
                <a:gd name="adj3" fmla="val 13349"/>
                <a:gd name="adj4" fmla="val 50000"/>
                <a:gd name="adj5" fmla="val 33895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243777" tIns="243777" rIns="243777" bIns="2437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1218774">
                <a:lnSpc>
                  <a:spcPct val="90000"/>
                </a:lnSpc>
                <a:defRPr/>
              </a:pPr>
              <a:endParaRPr lang="en-US" sz="2399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350F9BF-E7B5-D547-BE7F-D520AE48141B}"/>
                </a:ext>
              </a:extLst>
            </p:cNvPr>
            <p:cNvSpPr txBox="1"/>
            <p:nvPr/>
          </p:nvSpPr>
          <p:spPr>
            <a:xfrm>
              <a:off x="7302687" y="3743813"/>
              <a:ext cx="3129383" cy="6740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774">
                <a:lnSpc>
                  <a:spcPct val="90000"/>
                </a:lnSpc>
                <a:defRPr/>
              </a:pPr>
              <a:r>
                <a:rPr lang="en-US" sz="1400" dirty="0">
                  <a:solidFill>
                    <a:prstClr val="black"/>
                  </a:solidFill>
                </a:rPr>
                <a:t>GitLab CI builds (changed) packages</a:t>
              </a:r>
            </a:p>
            <a:p>
              <a:pPr marL="380867" indent="-380867" defTabSz="1218774">
                <a:lnSpc>
                  <a:spcPct val="9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solidFill>
                    <a:prstClr val="black"/>
                  </a:solidFill>
                </a:rPr>
                <a:t>On every pull request</a:t>
              </a:r>
            </a:p>
            <a:p>
              <a:pPr marL="380867" indent="-380867" defTabSz="1218774">
                <a:lnSpc>
                  <a:spcPct val="9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solidFill>
                    <a:prstClr val="black"/>
                  </a:solidFill>
                </a:rPr>
                <a:t>On every release branch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F981532-F245-9A4F-9D0E-6429F646B66B}"/>
              </a:ext>
            </a:extLst>
          </p:cNvPr>
          <p:cNvGrpSpPr/>
          <p:nvPr/>
        </p:nvGrpSpPr>
        <p:grpSpPr>
          <a:xfrm>
            <a:off x="9269299" y="1256332"/>
            <a:ext cx="2921115" cy="1983188"/>
            <a:chOff x="9270124" y="1255766"/>
            <a:chExt cx="2921876" cy="198370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EDDE5CC-0FD6-0743-A905-2D234C7FE86C}"/>
                </a:ext>
              </a:extLst>
            </p:cNvPr>
            <p:cNvGrpSpPr/>
            <p:nvPr/>
          </p:nvGrpSpPr>
          <p:grpSpPr>
            <a:xfrm>
              <a:off x="9270124" y="1255766"/>
              <a:ext cx="2829914" cy="569769"/>
              <a:chOff x="4105835" y="4222616"/>
              <a:chExt cx="4067503" cy="818941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0C56A33-381C-9D4E-8881-EBA86047AF14}"/>
                  </a:ext>
                </a:extLst>
              </p:cNvPr>
              <p:cNvGrpSpPr/>
              <p:nvPr/>
            </p:nvGrpSpPr>
            <p:grpSpPr>
              <a:xfrm>
                <a:off x="4105835" y="4222616"/>
                <a:ext cx="1350224" cy="818941"/>
                <a:chOff x="822716" y="4055262"/>
                <a:chExt cx="1634853" cy="991575"/>
              </a:xfrm>
            </p:grpSpPr>
            <p:pic>
              <p:nvPicPr>
                <p:cNvPr id="28" name="Picture 27" descr="A screenshot of a cell phone&#10;&#10;Description automatically generated">
                  <a:extLst>
                    <a:ext uri="{FF2B5EF4-FFF2-40B4-BE49-F238E27FC236}">
                      <a16:creationId xmlns:a16="http://schemas.microsoft.com/office/drawing/2014/main" id="{0FE46099-FCD5-9D4B-BABF-2E56A8112A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22716" y="4055262"/>
                  <a:ext cx="1381538" cy="87289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BA86B6F2-F53F-604C-AB96-C7BC81A079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01990" y="4439912"/>
                  <a:ext cx="655579" cy="606925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D48ACF4-6EA5-2043-A3D8-66CB0DD353FE}"/>
                  </a:ext>
                </a:extLst>
              </p:cNvPr>
              <p:cNvSpPr txBox="1"/>
              <p:nvPr/>
            </p:nvSpPr>
            <p:spPr>
              <a:xfrm>
                <a:off x="5431456" y="4349215"/>
                <a:ext cx="2741882" cy="650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300" b="1" dirty="0"/>
                  <a:t>x86_64</a:t>
                </a:r>
                <a:r>
                  <a:rPr lang="en-US" sz="1300" dirty="0"/>
                  <a:t> and </a:t>
                </a:r>
                <a:r>
                  <a:rPr lang="en-US" sz="1300" b="1" dirty="0"/>
                  <a:t>aarch64</a:t>
                </a:r>
                <a:br>
                  <a:rPr lang="en-US" sz="1300" b="1" dirty="0"/>
                </a:br>
                <a:r>
                  <a:rPr lang="en-US" sz="1300" dirty="0"/>
                  <a:t>pipelines in </a:t>
                </a:r>
                <a:r>
                  <a:rPr lang="en-US" sz="1300" b="1" dirty="0"/>
                  <a:t>AWS</a:t>
                </a: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DC48E801-DFE4-8449-85D6-4A6E17A6C9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66112" y="4347521"/>
                <a:ext cx="473674" cy="473675"/>
              </a:xfrm>
              <a:prstGeom prst="rect">
                <a:avLst/>
              </a:prstGeom>
            </p:spPr>
          </p:pic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5178E84-CCDF-0F40-BC55-29440BF356AE}"/>
                </a:ext>
              </a:extLst>
            </p:cNvPr>
            <p:cNvGrpSpPr/>
            <p:nvPr/>
          </p:nvGrpSpPr>
          <p:grpSpPr>
            <a:xfrm>
              <a:off x="9284872" y="1963804"/>
              <a:ext cx="2907128" cy="1275665"/>
              <a:chOff x="4105835" y="4218086"/>
              <a:chExt cx="4178484" cy="1833539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10318DA8-FA69-7141-808D-7A02F33F323C}"/>
                  </a:ext>
                </a:extLst>
              </p:cNvPr>
              <p:cNvGrpSpPr/>
              <p:nvPr/>
            </p:nvGrpSpPr>
            <p:grpSpPr>
              <a:xfrm>
                <a:off x="4105835" y="4222616"/>
                <a:ext cx="1363885" cy="1829009"/>
                <a:chOff x="822716" y="4055262"/>
                <a:chExt cx="1651394" cy="2214567"/>
              </a:xfrm>
            </p:grpSpPr>
            <p:pic>
              <p:nvPicPr>
                <p:cNvPr id="49" name="Picture 48" descr="A screenshot of a cell phone&#10;&#10;Description automatically generated">
                  <a:extLst>
                    <a:ext uri="{FF2B5EF4-FFF2-40B4-BE49-F238E27FC236}">
                      <a16:creationId xmlns:a16="http://schemas.microsoft.com/office/drawing/2014/main" id="{0B012B80-F3C7-4642-8C37-B4117A85F7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22716" y="4055262"/>
                  <a:ext cx="1381538" cy="87289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5D7F1EBD-E362-084E-BD91-EB2ADAA65E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01990" y="4439912"/>
                  <a:ext cx="655579" cy="606925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55" name="Picture 54" descr="A screenshot of a cell phone&#10;&#10;Description automatically generated">
                  <a:extLst>
                    <a:ext uri="{FF2B5EF4-FFF2-40B4-BE49-F238E27FC236}">
                      <a16:creationId xmlns:a16="http://schemas.microsoft.com/office/drawing/2014/main" id="{2521D8C3-2955-8A4C-9761-9BDD79230D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39257" y="5278253"/>
                  <a:ext cx="1381538" cy="87289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C5DE527C-F950-6240-801F-C8A503C828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18532" y="5662904"/>
                  <a:ext cx="655578" cy="606925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A01491B-C167-E24F-B6A1-DE8B5B7359A4}"/>
                  </a:ext>
                </a:extLst>
              </p:cNvPr>
              <p:cNvSpPr txBox="1"/>
              <p:nvPr/>
            </p:nvSpPr>
            <p:spPr>
              <a:xfrm>
                <a:off x="5327169" y="4218086"/>
                <a:ext cx="2846167" cy="909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300" b="1" dirty="0"/>
                  <a:t>ppc64le, GPU</a:t>
                </a:r>
                <a:r>
                  <a:rPr lang="en-US" sz="1300" dirty="0"/>
                  <a:t> pipelines at</a:t>
                </a:r>
                <a:br>
                  <a:rPr lang="en-US" sz="1300" dirty="0"/>
                </a:br>
                <a:r>
                  <a:rPr lang="en-US" sz="1300" b="1" dirty="0"/>
                  <a:t>U. Oregon</a:t>
                </a:r>
              </a:p>
            </p:txBody>
          </p:sp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723F6350-D181-A24C-9B80-C11D018594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66112" y="4347521"/>
                <a:ext cx="473674" cy="473675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F45BEF4E-1F67-684A-9EA1-2AA861B6E6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79775" y="5357586"/>
                <a:ext cx="473674" cy="473675"/>
              </a:xfrm>
              <a:prstGeom prst="rect">
                <a:avLst/>
              </a:prstGeom>
            </p:spPr>
          </p:pic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A96561F5-3DF7-054E-A9E5-9422C4C13DF7}"/>
                  </a:ext>
                </a:extLst>
              </p:cNvPr>
              <p:cNvSpPr txBox="1"/>
              <p:nvPr/>
            </p:nvSpPr>
            <p:spPr>
              <a:xfrm>
                <a:off x="5378539" y="5180153"/>
                <a:ext cx="2905780" cy="6502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300" dirty="0"/>
                  <a:t>Pipelines at </a:t>
                </a:r>
                <a:r>
                  <a:rPr lang="en-US" sz="1300" b="1" dirty="0"/>
                  <a:t>LLNL</a:t>
                </a:r>
                <a:br>
                  <a:rPr lang="en-US" sz="1300" dirty="0"/>
                </a:br>
                <a:r>
                  <a:rPr lang="en-US" sz="1300" b="1" dirty="0"/>
                  <a:t>(Cray PE soon)</a:t>
                </a:r>
              </a:p>
            </p:txBody>
          </p:sp>
        </p:grpSp>
      </p:grpSp>
      <p:sp>
        <p:nvSpPr>
          <p:cNvPr id="44" name="Rectangle 7">
            <a:extLst>
              <a:ext uri="{FF2B5EF4-FFF2-40B4-BE49-F238E27FC236}">
                <a16:creationId xmlns:a16="http://schemas.microsoft.com/office/drawing/2014/main" id="{EF7608F8-0987-B54B-A348-AE07699D9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8" y="5380703"/>
            <a:ext cx="12188825" cy="50263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b" anchorCtr="0">
            <a:spAutoFit/>
          </a:bodyPr>
          <a:lstStyle/>
          <a:p>
            <a:pPr algn="ctr" eaLnBrk="0" hangingPunct="0"/>
            <a:r>
              <a:rPr lang="en-US" sz="2666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users really need to build from source?</a:t>
            </a:r>
          </a:p>
        </p:txBody>
      </p:sp>
      <p:pic>
        <p:nvPicPr>
          <p:cNvPr id="43" name="Picture 42" descr="spack-logo.pdf">
            <a:extLst>
              <a:ext uri="{FF2B5EF4-FFF2-40B4-BE49-F238E27FC236}">
                <a16:creationId xmlns:a16="http://schemas.microsoft.com/office/drawing/2014/main" id="{0F435DD2-4A45-B2D1-033C-2FE004C2287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780" y="1331599"/>
            <a:ext cx="616436" cy="61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3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AF3CE2F-EB9C-1241-B7D2-D45136D80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4754" y="1138240"/>
            <a:ext cx="3392955" cy="33929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670FF6-00E5-DF44-8811-A66584745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99" dirty="0"/>
              <a:t>With v0.18, </a:t>
            </a:r>
            <a:r>
              <a:rPr lang="en-US" sz="3599" dirty="0" err="1"/>
              <a:t>Spack</a:t>
            </a:r>
            <a:r>
              <a:rPr lang="en-US" sz="3599" dirty="0"/>
              <a:t> has a public binary cache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05951-E95B-1942-B248-A64C93B1D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297" y="3266481"/>
            <a:ext cx="8246343" cy="2262343"/>
          </a:xfrm>
        </p:spPr>
        <p:txBody>
          <a:bodyPr/>
          <a:lstStyle/>
          <a:p>
            <a:r>
              <a:rPr lang="en-US" sz="2399" dirty="0"/>
              <a:t>Over 3,000 builds in the cache so far:</a:t>
            </a:r>
          </a:p>
          <a:p>
            <a:pPr lvl="1"/>
            <a:r>
              <a:rPr lang="en-US" sz="2399" dirty="0"/>
              <a:t>Amazon Linux 2	x86_64_v4</a:t>
            </a:r>
          </a:p>
          <a:p>
            <a:pPr lvl="1"/>
            <a:r>
              <a:rPr lang="en-US" sz="2399" dirty="0"/>
              <a:t>Amazon Linux 2	aarch64</a:t>
            </a:r>
          </a:p>
          <a:p>
            <a:pPr lvl="1"/>
            <a:r>
              <a:rPr lang="en-US" sz="2399" dirty="0"/>
              <a:t>Amazon Linux 2	graviton2</a:t>
            </a:r>
          </a:p>
          <a:p>
            <a:pPr lvl="1"/>
            <a:r>
              <a:rPr lang="en-US" sz="2399" dirty="0"/>
              <a:t>Ubuntu 18.04		x86_64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1B1C62-F2B5-EF45-9FA2-6E9B3E715AC5}"/>
              </a:ext>
            </a:extLst>
          </p:cNvPr>
          <p:cNvSpPr txBox="1"/>
          <p:nvPr/>
        </p:nvSpPr>
        <p:spPr>
          <a:xfrm>
            <a:off x="164295" y="1337949"/>
            <a:ext cx="8953966" cy="1753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999" b="1" dirty="0">
                <a:solidFill>
                  <a:schemeClr val="accent4">
                    <a:lumMod val="75000"/>
                  </a:schemeClr>
                </a:solidFill>
                <a:latin typeface="Monaco" pitchFamily="2" charset="77"/>
              </a:rPr>
              <a:t># latest v0.18.x release binaries</a:t>
            </a:r>
          </a:p>
          <a:p>
            <a:pPr algn="l">
              <a:lnSpc>
                <a:spcPct val="90000"/>
              </a:lnSpc>
            </a:pPr>
            <a:r>
              <a:rPr lang="en-US" sz="1999" b="1" dirty="0" err="1">
                <a:latin typeface="Monaco" pitchFamily="2" charset="77"/>
              </a:rPr>
              <a:t>spack</a:t>
            </a:r>
            <a:r>
              <a:rPr lang="en-US" sz="1999" b="1" dirty="0">
                <a:latin typeface="Monaco" pitchFamily="2" charset="77"/>
              </a:rPr>
              <a:t> mirror add https://</a:t>
            </a:r>
            <a:r>
              <a:rPr lang="en-US" sz="1999" b="1" dirty="0" err="1">
                <a:latin typeface="Monaco" pitchFamily="2" charset="77"/>
              </a:rPr>
              <a:t>binaries.spack.io</a:t>
            </a:r>
            <a:r>
              <a:rPr lang="en-US" sz="1999" b="1" dirty="0">
                <a:latin typeface="Monaco" pitchFamily="2" charset="77"/>
              </a:rPr>
              <a:t>/releases/v0.18</a:t>
            </a:r>
            <a:br>
              <a:rPr lang="en-US" sz="1999" b="1" dirty="0">
                <a:latin typeface="Monaco" pitchFamily="2" charset="77"/>
              </a:rPr>
            </a:br>
            <a:endParaRPr lang="en-US" sz="1999" b="1" dirty="0">
              <a:latin typeface="Monaco" pitchFamily="2" charset="77"/>
            </a:endParaRPr>
          </a:p>
          <a:p>
            <a:pPr algn="l">
              <a:lnSpc>
                <a:spcPct val="90000"/>
              </a:lnSpc>
            </a:pPr>
            <a:endParaRPr lang="en-US" sz="1999" b="1" dirty="0">
              <a:latin typeface="Monaco" pitchFamily="2" charset="77"/>
            </a:endParaRPr>
          </a:p>
          <a:p>
            <a:pPr algn="l">
              <a:lnSpc>
                <a:spcPct val="90000"/>
              </a:lnSpc>
            </a:pPr>
            <a:r>
              <a:rPr lang="en-US" sz="1999" b="1" dirty="0">
                <a:solidFill>
                  <a:schemeClr val="accent4">
                    <a:lumMod val="75000"/>
                  </a:schemeClr>
                </a:solidFill>
                <a:latin typeface="Monaco" pitchFamily="2" charset="77"/>
              </a:rPr>
              <a:t># rolling release: bleeding edge binaries</a:t>
            </a:r>
          </a:p>
          <a:p>
            <a:pPr>
              <a:lnSpc>
                <a:spcPct val="90000"/>
              </a:lnSpc>
            </a:pPr>
            <a:r>
              <a:rPr lang="en-US" sz="1999" b="1" dirty="0" err="1">
                <a:latin typeface="Monaco" pitchFamily="2" charset="77"/>
              </a:rPr>
              <a:t>spack</a:t>
            </a:r>
            <a:r>
              <a:rPr lang="en-US" sz="1999" b="1" dirty="0">
                <a:latin typeface="Monaco" pitchFamily="2" charset="77"/>
              </a:rPr>
              <a:t> mirror add https://</a:t>
            </a:r>
            <a:r>
              <a:rPr lang="en-US" sz="1999" b="1" dirty="0" err="1">
                <a:latin typeface="Monaco" pitchFamily="2" charset="77"/>
              </a:rPr>
              <a:t>binaries.spack.io</a:t>
            </a:r>
            <a:r>
              <a:rPr lang="en-US" sz="1999" b="1" dirty="0">
                <a:latin typeface="Monaco" pitchFamily="2" charset="77"/>
              </a:rPr>
              <a:t>/develop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4A61857-2933-A74E-B389-E7D09CC1802B}"/>
              </a:ext>
            </a:extLst>
          </p:cNvPr>
          <p:cNvGrpSpPr/>
          <p:nvPr/>
        </p:nvGrpSpPr>
        <p:grpSpPr>
          <a:xfrm>
            <a:off x="7657121" y="4445891"/>
            <a:ext cx="4370586" cy="863475"/>
            <a:chOff x="7287611" y="5729733"/>
            <a:chExt cx="4611619" cy="91109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D32373F-5049-CB43-84F8-C33D2E0FD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41582" y="5729733"/>
              <a:ext cx="1057648" cy="91109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4D2258B-5F7A-654D-BF6D-9688931E1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25310" y="5855169"/>
              <a:ext cx="1226394" cy="73200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1C0F1FE-7B3F-F945-8DF1-CB585C93F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57571" y="5888799"/>
              <a:ext cx="964904" cy="5929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4E4841A-5282-BB41-8C3F-43CFBD925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87611" y="5781320"/>
              <a:ext cx="805853" cy="805853"/>
            </a:xfrm>
            <a:prstGeom prst="rect">
              <a:avLst/>
            </a:prstGeom>
          </p:spPr>
        </p:pic>
      </p:grpSp>
      <p:sp>
        <p:nvSpPr>
          <p:cNvPr id="5" name="Google Shape;275;p28">
            <a:extLst>
              <a:ext uri="{FF2B5EF4-FFF2-40B4-BE49-F238E27FC236}">
                <a16:creationId xmlns:a16="http://schemas.microsoft.com/office/drawing/2014/main" id="{A6EACD35-7FFD-7541-8865-49F1FE0811B9}"/>
              </a:ext>
            </a:extLst>
          </p:cNvPr>
          <p:cNvSpPr txBox="1"/>
          <p:nvPr/>
        </p:nvSpPr>
        <p:spPr>
          <a:xfrm>
            <a:off x="1588" y="5528743"/>
            <a:ext cx="12188825" cy="46150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09" tIns="45688" rIns="91409" bIns="45688" anchor="t" anchorCtr="0">
            <a:spAutoFit/>
          </a:bodyPr>
          <a:lstStyle/>
          <a:p>
            <a:pPr lvl="0" algn="ctr"/>
            <a:r>
              <a:rPr lang="en-US" sz="2399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 we trust binaries?</a:t>
            </a:r>
          </a:p>
        </p:txBody>
      </p:sp>
    </p:spTree>
    <p:extLst>
      <p:ext uri="{BB962C8B-B14F-4D97-AF65-F5344CB8AC3E}">
        <p14:creationId xmlns:p14="http://schemas.microsoft.com/office/powerpoint/2010/main" val="143178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3DF57-15AE-D84F-86BF-3FE1519BC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aim to lower the burden of maintaining a binary distribution</a:t>
            </a:r>
            <a:br>
              <a:rPr lang="en-US" dirty="0"/>
            </a:br>
            <a:r>
              <a:rPr lang="en-US" i="1" dirty="0"/>
              <a:t>and</a:t>
            </a:r>
            <a:r>
              <a:rPr lang="en-US" dirty="0"/>
              <a:t> make it easy to mix source builds with binaries.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5C88D22-59A2-6D43-8E43-76627F52DACB}"/>
              </a:ext>
            </a:extLst>
          </p:cNvPr>
          <p:cNvGrpSpPr/>
          <p:nvPr/>
        </p:nvGrpSpPr>
        <p:grpSpPr>
          <a:xfrm>
            <a:off x="117086" y="3620679"/>
            <a:ext cx="12055166" cy="2131553"/>
            <a:chOff x="115529" y="3620728"/>
            <a:chExt cx="12058306" cy="2132108"/>
          </a:xfrm>
        </p:grpSpPr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376129E1-E6FA-AF45-93A3-86D28DC6E107}"/>
                </a:ext>
              </a:extLst>
            </p:cNvPr>
            <p:cNvGrpSpPr/>
            <p:nvPr/>
          </p:nvGrpSpPr>
          <p:grpSpPr>
            <a:xfrm>
              <a:off x="1340239" y="3778638"/>
              <a:ext cx="1260198" cy="758952"/>
              <a:chOff x="2470948" y="5017501"/>
              <a:chExt cx="1260198" cy="758952"/>
            </a:xfrm>
          </p:grpSpPr>
          <p:sp>
            <p:nvSpPr>
              <p:cNvPr id="147" name="Folded Corner 146">
                <a:extLst>
                  <a:ext uri="{FF2B5EF4-FFF2-40B4-BE49-F238E27FC236}">
                    <a16:creationId xmlns:a16="http://schemas.microsoft.com/office/drawing/2014/main" id="{5DB3C61F-983E-8B49-905F-30CFF5723602}"/>
                  </a:ext>
                </a:extLst>
              </p:cNvPr>
              <p:cNvSpPr/>
              <p:nvPr/>
            </p:nvSpPr>
            <p:spPr bwMode="auto">
              <a:xfrm rot="10800000">
                <a:off x="3078654" y="5027803"/>
                <a:ext cx="226655" cy="322813"/>
              </a:xfrm>
              <a:prstGeom prst="foldedCorner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Folded Corner 147">
                <a:extLst>
                  <a:ext uri="{FF2B5EF4-FFF2-40B4-BE49-F238E27FC236}">
                    <a16:creationId xmlns:a16="http://schemas.microsoft.com/office/drawing/2014/main" id="{9E45D415-6083-E04F-9BCA-2C1EC7B7CABF}"/>
                  </a:ext>
                </a:extLst>
              </p:cNvPr>
              <p:cNvSpPr/>
              <p:nvPr/>
            </p:nvSpPr>
            <p:spPr bwMode="auto">
              <a:xfrm rot="10800000">
                <a:off x="3185113" y="5134262"/>
                <a:ext cx="226655" cy="322813"/>
              </a:xfrm>
              <a:prstGeom prst="foldedCorner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Folded Corner 148">
                <a:extLst>
                  <a:ext uri="{FF2B5EF4-FFF2-40B4-BE49-F238E27FC236}">
                    <a16:creationId xmlns:a16="http://schemas.microsoft.com/office/drawing/2014/main" id="{408129E4-CA8B-5148-9CCD-6A5CF9E0B18F}"/>
                  </a:ext>
                </a:extLst>
              </p:cNvPr>
              <p:cNvSpPr/>
              <p:nvPr/>
            </p:nvSpPr>
            <p:spPr bwMode="auto">
              <a:xfrm rot="10800000">
                <a:off x="3291572" y="5240721"/>
                <a:ext cx="226655" cy="322813"/>
              </a:xfrm>
              <a:prstGeom prst="foldedCorner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olded Corner 149">
                <a:extLst>
                  <a:ext uri="{FF2B5EF4-FFF2-40B4-BE49-F238E27FC236}">
                    <a16:creationId xmlns:a16="http://schemas.microsoft.com/office/drawing/2014/main" id="{98B568AB-568B-E442-B5F9-E1B3BC01DF35}"/>
                  </a:ext>
                </a:extLst>
              </p:cNvPr>
              <p:cNvSpPr/>
              <p:nvPr/>
            </p:nvSpPr>
            <p:spPr bwMode="auto">
              <a:xfrm rot="10800000">
                <a:off x="3398031" y="5347181"/>
                <a:ext cx="226655" cy="322813"/>
              </a:xfrm>
              <a:prstGeom prst="foldedCorner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olded Corner 150">
                <a:extLst>
                  <a:ext uri="{FF2B5EF4-FFF2-40B4-BE49-F238E27FC236}">
                    <a16:creationId xmlns:a16="http://schemas.microsoft.com/office/drawing/2014/main" id="{7EBBC114-8763-0B49-AAE8-8DC6AD049A12}"/>
                  </a:ext>
                </a:extLst>
              </p:cNvPr>
              <p:cNvSpPr/>
              <p:nvPr/>
            </p:nvSpPr>
            <p:spPr bwMode="auto">
              <a:xfrm rot="10800000">
                <a:off x="3504491" y="5453640"/>
                <a:ext cx="226655" cy="322813"/>
              </a:xfrm>
              <a:prstGeom prst="foldedCorner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Folded Corner 137">
                <a:extLst>
                  <a:ext uri="{FF2B5EF4-FFF2-40B4-BE49-F238E27FC236}">
                    <a16:creationId xmlns:a16="http://schemas.microsoft.com/office/drawing/2014/main" id="{685558D2-92AF-2C4A-8161-C884A7D4968E}"/>
                  </a:ext>
                </a:extLst>
              </p:cNvPr>
              <p:cNvSpPr/>
              <p:nvPr/>
            </p:nvSpPr>
            <p:spPr bwMode="auto">
              <a:xfrm rot="10800000">
                <a:off x="2838403" y="5020935"/>
                <a:ext cx="226655" cy="322813"/>
              </a:xfrm>
              <a:prstGeom prst="foldedCorner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olded Corner 138">
                <a:extLst>
                  <a:ext uri="{FF2B5EF4-FFF2-40B4-BE49-F238E27FC236}">
                    <a16:creationId xmlns:a16="http://schemas.microsoft.com/office/drawing/2014/main" id="{F832D20A-5769-624F-A933-D5EACC77B63F}"/>
                  </a:ext>
                </a:extLst>
              </p:cNvPr>
              <p:cNvSpPr/>
              <p:nvPr/>
            </p:nvSpPr>
            <p:spPr bwMode="auto">
              <a:xfrm rot="10800000">
                <a:off x="2944862" y="5127394"/>
                <a:ext cx="226655" cy="322813"/>
              </a:xfrm>
              <a:prstGeom prst="foldedCorner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Folded Corner 139">
                <a:extLst>
                  <a:ext uri="{FF2B5EF4-FFF2-40B4-BE49-F238E27FC236}">
                    <a16:creationId xmlns:a16="http://schemas.microsoft.com/office/drawing/2014/main" id="{DFE50DFD-B3EA-1949-8C3C-CFE258683341}"/>
                  </a:ext>
                </a:extLst>
              </p:cNvPr>
              <p:cNvSpPr/>
              <p:nvPr/>
            </p:nvSpPr>
            <p:spPr bwMode="auto">
              <a:xfrm rot="10800000">
                <a:off x="3051321" y="5233853"/>
                <a:ext cx="226655" cy="322813"/>
              </a:xfrm>
              <a:prstGeom prst="foldedCorner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Folded Corner 140">
                <a:extLst>
                  <a:ext uri="{FF2B5EF4-FFF2-40B4-BE49-F238E27FC236}">
                    <a16:creationId xmlns:a16="http://schemas.microsoft.com/office/drawing/2014/main" id="{6EC075FE-3DB7-4A47-B9A1-6D4DF8555E7E}"/>
                  </a:ext>
                </a:extLst>
              </p:cNvPr>
              <p:cNvSpPr/>
              <p:nvPr/>
            </p:nvSpPr>
            <p:spPr bwMode="auto">
              <a:xfrm rot="10800000">
                <a:off x="3157780" y="5340313"/>
                <a:ext cx="226655" cy="322813"/>
              </a:xfrm>
              <a:prstGeom prst="foldedCorner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olded Corner 141">
                <a:extLst>
                  <a:ext uri="{FF2B5EF4-FFF2-40B4-BE49-F238E27FC236}">
                    <a16:creationId xmlns:a16="http://schemas.microsoft.com/office/drawing/2014/main" id="{5D5CC731-9095-7240-A808-7A07025EBBEE}"/>
                  </a:ext>
                </a:extLst>
              </p:cNvPr>
              <p:cNvSpPr/>
              <p:nvPr/>
            </p:nvSpPr>
            <p:spPr bwMode="auto">
              <a:xfrm rot="10800000">
                <a:off x="3264240" y="5446772"/>
                <a:ext cx="226655" cy="322813"/>
              </a:xfrm>
              <a:prstGeom prst="foldedCorner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olded Corner 128">
                <a:extLst>
                  <a:ext uri="{FF2B5EF4-FFF2-40B4-BE49-F238E27FC236}">
                    <a16:creationId xmlns:a16="http://schemas.microsoft.com/office/drawing/2014/main" id="{46205A2E-EBCC-A54B-BE12-BAFB50DF2CA1}"/>
                  </a:ext>
                </a:extLst>
              </p:cNvPr>
              <p:cNvSpPr/>
              <p:nvPr/>
            </p:nvSpPr>
            <p:spPr bwMode="auto">
              <a:xfrm rot="10800000">
                <a:off x="2470948" y="5017501"/>
                <a:ext cx="226655" cy="322813"/>
              </a:xfrm>
              <a:prstGeom prst="foldedCorner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Folded Corner 129">
                <a:extLst>
                  <a:ext uri="{FF2B5EF4-FFF2-40B4-BE49-F238E27FC236}">
                    <a16:creationId xmlns:a16="http://schemas.microsoft.com/office/drawing/2014/main" id="{EE0C6310-6508-CD4B-86E4-4CEC7065DA10}"/>
                  </a:ext>
                </a:extLst>
              </p:cNvPr>
              <p:cNvSpPr/>
              <p:nvPr/>
            </p:nvSpPr>
            <p:spPr bwMode="auto">
              <a:xfrm rot="10800000">
                <a:off x="2577407" y="5123960"/>
                <a:ext cx="226655" cy="322813"/>
              </a:xfrm>
              <a:prstGeom prst="foldedCorner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olded Corner 130">
                <a:extLst>
                  <a:ext uri="{FF2B5EF4-FFF2-40B4-BE49-F238E27FC236}">
                    <a16:creationId xmlns:a16="http://schemas.microsoft.com/office/drawing/2014/main" id="{B648C867-0595-E64A-961E-EB17A38DB220}"/>
                  </a:ext>
                </a:extLst>
              </p:cNvPr>
              <p:cNvSpPr/>
              <p:nvPr/>
            </p:nvSpPr>
            <p:spPr bwMode="auto">
              <a:xfrm rot="10800000">
                <a:off x="2683866" y="5230419"/>
                <a:ext cx="226655" cy="322813"/>
              </a:xfrm>
              <a:prstGeom prst="foldedCorner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Folded Corner 131">
                <a:extLst>
                  <a:ext uri="{FF2B5EF4-FFF2-40B4-BE49-F238E27FC236}">
                    <a16:creationId xmlns:a16="http://schemas.microsoft.com/office/drawing/2014/main" id="{D0CA57AE-E5E4-3A4C-B099-61B9D244C7A0}"/>
                  </a:ext>
                </a:extLst>
              </p:cNvPr>
              <p:cNvSpPr/>
              <p:nvPr/>
            </p:nvSpPr>
            <p:spPr bwMode="auto">
              <a:xfrm rot="10800000">
                <a:off x="2790325" y="5336879"/>
                <a:ext cx="226655" cy="322813"/>
              </a:xfrm>
              <a:prstGeom prst="foldedCorner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olded Corner 132">
                <a:extLst>
                  <a:ext uri="{FF2B5EF4-FFF2-40B4-BE49-F238E27FC236}">
                    <a16:creationId xmlns:a16="http://schemas.microsoft.com/office/drawing/2014/main" id="{1287BB02-98F9-A647-A8BE-F8E00F48484F}"/>
                  </a:ext>
                </a:extLst>
              </p:cNvPr>
              <p:cNvSpPr/>
              <p:nvPr/>
            </p:nvSpPr>
            <p:spPr bwMode="auto">
              <a:xfrm rot="10800000">
                <a:off x="2896785" y="5443338"/>
                <a:ext cx="226655" cy="322813"/>
              </a:xfrm>
              <a:prstGeom prst="foldedCorner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7EA0C823-C307-B04D-A917-2072DF9D3958}"/>
                </a:ext>
              </a:extLst>
            </p:cNvPr>
            <p:cNvSpPr txBox="1"/>
            <p:nvPr/>
          </p:nvSpPr>
          <p:spPr>
            <a:xfrm>
              <a:off x="540466" y="4645743"/>
              <a:ext cx="304923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/>
                <a:t>Parameterized recipe</a:t>
              </a:r>
              <a:br>
                <a:rPr lang="en-US" sz="1400" b="1" dirty="0"/>
              </a:br>
              <a:r>
                <a:rPr lang="en-US" sz="1400" b="1" dirty="0"/>
                <a:t>per package</a:t>
              </a:r>
            </a:p>
            <a:p>
              <a:pPr algn="ctr"/>
              <a:r>
                <a:rPr lang="en-US" sz="1400" dirty="0"/>
                <a:t>(Same recipe evolves for all targets)</a:t>
              </a:r>
            </a:p>
          </p:txBody>
        </p:sp>
        <p:sp>
          <p:nvSpPr>
            <p:cNvPr id="173" name="Right Arrow 172">
              <a:extLst>
                <a:ext uri="{FF2B5EF4-FFF2-40B4-BE49-F238E27FC236}">
                  <a16:creationId xmlns:a16="http://schemas.microsoft.com/office/drawing/2014/main" id="{866AE5FF-FC5A-1346-9F1B-1BDC8764D648}"/>
                </a:ext>
              </a:extLst>
            </p:cNvPr>
            <p:cNvSpPr/>
            <p:nvPr/>
          </p:nvSpPr>
          <p:spPr bwMode="auto">
            <a:xfrm>
              <a:off x="2851353" y="4018937"/>
              <a:ext cx="648929" cy="422787"/>
            </a:xfrm>
            <a:prstGeom prst="rightArrow">
              <a:avLst/>
            </a:prstGeom>
            <a:gradFill flip="none" rotWithShape="1">
              <a:gsLst>
                <a:gs pos="0">
                  <a:schemeClr val="bg1">
                    <a:lumMod val="65000"/>
                    <a:tint val="66000"/>
                    <a:satMod val="160000"/>
                  </a:schemeClr>
                </a:gs>
                <a:gs pos="50000">
                  <a:schemeClr val="bg1">
                    <a:lumMod val="65000"/>
                    <a:tint val="44500"/>
                    <a:satMod val="160000"/>
                  </a:schemeClr>
                </a:gs>
                <a:gs pos="100000">
                  <a:schemeClr val="bg1">
                    <a:lumMod val="6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52753BFD-1DA5-294F-9342-0D75415F9D76}"/>
                </a:ext>
              </a:extLst>
            </p:cNvPr>
            <p:cNvSpPr txBox="1"/>
            <p:nvPr/>
          </p:nvSpPr>
          <p:spPr>
            <a:xfrm>
              <a:off x="3625645" y="4871885"/>
              <a:ext cx="13997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Build farm / CI</a:t>
              </a:r>
            </a:p>
          </p:txBody>
        </p:sp>
        <p:grpSp>
          <p:nvGrpSpPr>
            <p:cNvPr id="406" name="Group 405">
              <a:extLst>
                <a:ext uri="{FF2B5EF4-FFF2-40B4-BE49-F238E27FC236}">
                  <a16:creationId xmlns:a16="http://schemas.microsoft.com/office/drawing/2014/main" id="{88BF5C77-2126-5343-972D-8124D298E012}"/>
                </a:ext>
              </a:extLst>
            </p:cNvPr>
            <p:cNvGrpSpPr/>
            <p:nvPr/>
          </p:nvGrpSpPr>
          <p:grpSpPr>
            <a:xfrm>
              <a:off x="3560540" y="3686697"/>
              <a:ext cx="1345754" cy="1123813"/>
              <a:chOff x="3649031" y="4286464"/>
              <a:chExt cx="1345754" cy="1123813"/>
            </a:xfrm>
          </p:grpSpPr>
          <p:sp>
            <p:nvSpPr>
              <p:cNvPr id="175" name="Rounded Rectangle 174">
                <a:extLst>
                  <a:ext uri="{FF2B5EF4-FFF2-40B4-BE49-F238E27FC236}">
                    <a16:creationId xmlns:a16="http://schemas.microsoft.com/office/drawing/2014/main" id="{273057A3-65F4-AF48-B000-08D8B196E1D7}"/>
                  </a:ext>
                </a:extLst>
              </p:cNvPr>
              <p:cNvSpPr/>
              <p:nvPr/>
            </p:nvSpPr>
            <p:spPr bwMode="auto">
              <a:xfrm>
                <a:off x="3687094" y="4323736"/>
                <a:ext cx="1307691" cy="1022555"/>
              </a:xfrm>
              <a:prstGeom prst="roundRect">
                <a:avLst/>
              </a:prstGeom>
              <a:ln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74FFCE0E-ECE5-9848-B173-766FAAEDB39F}"/>
                  </a:ext>
                </a:extLst>
              </p:cNvPr>
              <p:cNvGrpSpPr/>
              <p:nvPr/>
            </p:nvGrpSpPr>
            <p:grpSpPr>
              <a:xfrm rot="17295463">
                <a:off x="3726536" y="4208959"/>
                <a:ext cx="1123813" cy="1278823"/>
                <a:chOff x="5638800" y="2971800"/>
                <a:chExt cx="997975" cy="1135628"/>
              </a:xfrm>
            </p:grpSpPr>
            <p:pic>
              <p:nvPicPr>
                <p:cNvPr id="177" name="Graphic 176" descr="Gears with solid fill">
                  <a:extLst>
                    <a:ext uri="{FF2B5EF4-FFF2-40B4-BE49-F238E27FC236}">
                      <a16:creationId xmlns:a16="http://schemas.microsoft.com/office/drawing/2014/main" id="{46F4E25A-4FEC-9E40-A824-94EB206D66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38800" y="2971800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178" name="Graphic 177" descr="Single gear with solid fill">
                  <a:extLst>
                    <a:ext uri="{FF2B5EF4-FFF2-40B4-BE49-F238E27FC236}">
                      <a16:creationId xmlns:a16="http://schemas.microsoft.com/office/drawing/2014/main" id="{ADEA8E96-93E9-BA42-BD24-F73B52AEC3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41923" y="3512576"/>
                  <a:ext cx="594852" cy="59485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C6A84DD8-8060-2345-8D9B-3F0D6922543F}"/>
                </a:ext>
              </a:extLst>
            </p:cNvPr>
            <p:cNvGrpSpPr/>
            <p:nvPr/>
          </p:nvGrpSpPr>
          <p:grpSpPr>
            <a:xfrm>
              <a:off x="5879690" y="3647769"/>
              <a:ext cx="736009" cy="515630"/>
              <a:chOff x="7782232" y="1455174"/>
              <a:chExt cx="2561304" cy="1794388"/>
            </a:xfrm>
          </p:grpSpPr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93AE4B74-9654-E24B-8C0D-A7B2AE5AF31B}"/>
                  </a:ext>
                </a:extLst>
              </p:cNvPr>
              <p:cNvGrpSpPr/>
              <p:nvPr/>
            </p:nvGrpSpPr>
            <p:grpSpPr>
              <a:xfrm>
                <a:off x="8583561" y="1455174"/>
                <a:ext cx="1759975" cy="1759975"/>
                <a:chOff x="8209935" y="2251587"/>
                <a:chExt cx="1759975" cy="1759975"/>
              </a:xfrm>
            </p:grpSpPr>
            <p:sp>
              <p:nvSpPr>
                <p:cNvPr id="242" name="Cube 241">
                  <a:extLst>
                    <a:ext uri="{FF2B5EF4-FFF2-40B4-BE49-F238E27FC236}">
                      <a16:creationId xmlns:a16="http://schemas.microsoft.com/office/drawing/2014/main" id="{52AC3FCD-9DDB-E04F-8205-3EE205F49E09}"/>
                    </a:ext>
                  </a:extLst>
                </p:cNvPr>
                <p:cNvSpPr/>
                <p:nvPr/>
              </p:nvSpPr>
              <p:spPr bwMode="auto">
                <a:xfrm>
                  <a:off x="8209935" y="22515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3" name="Cube 242">
                  <a:extLst>
                    <a:ext uri="{FF2B5EF4-FFF2-40B4-BE49-F238E27FC236}">
                      <a16:creationId xmlns:a16="http://schemas.microsoft.com/office/drawing/2014/main" id="{9F99735F-AA71-AA4D-9F22-B46CA27A3789}"/>
                    </a:ext>
                  </a:extLst>
                </p:cNvPr>
                <p:cNvSpPr/>
                <p:nvPr/>
              </p:nvSpPr>
              <p:spPr bwMode="auto">
                <a:xfrm>
                  <a:off x="8362335" y="24039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4" name="Cube 243">
                  <a:extLst>
                    <a:ext uri="{FF2B5EF4-FFF2-40B4-BE49-F238E27FC236}">
                      <a16:creationId xmlns:a16="http://schemas.microsoft.com/office/drawing/2014/main" id="{35D0EE4B-CF44-364E-975E-71E1A3305323}"/>
                    </a:ext>
                  </a:extLst>
                </p:cNvPr>
                <p:cNvSpPr/>
                <p:nvPr/>
              </p:nvSpPr>
              <p:spPr bwMode="auto">
                <a:xfrm>
                  <a:off x="8514735" y="25563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5" name="Cube 244">
                  <a:extLst>
                    <a:ext uri="{FF2B5EF4-FFF2-40B4-BE49-F238E27FC236}">
                      <a16:creationId xmlns:a16="http://schemas.microsoft.com/office/drawing/2014/main" id="{6B20C2CD-E512-9441-99FD-FD15DB79181F}"/>
                    </a:ext>
                  </a:extLst>
                </p:cNvPr>
                <p:cNvSpPr/>
                <p:nvPr/>
              </p:nvSpPr>
              <p:spPr bwMode="auto">
                <a:xfrm>
                  <a:off x="8667135" y="27087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6" name="Cube 245">
                  <a:extLst>
                    <a:ext uri="{FF2B5EF4-FFF2-40B4-BE49-F238E27FC236}">
                      <a16:creationId xmlns:a16="http://schemas.microsoft.com/office/drawing/2014/main" id="{DB4937E5-7670-7E4B-9E93-3BF1BD62DFF8}"/>
                    </a:ext>
                  </a:extLst>
                </p:cNvPr>
                <p:cNvSpPr/>
                <p:nvPr/>
              </p:nvSpPr>
              <p:spPr bwMode="auto">
                <a:xfrm>
                  <a:off x="8819535" y="28611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7" name="Cube 246">
                  <a:extLst>
                    <a:ext uri="{FF2B5EF4-FFF2-40B4-BE49-F238E27FC236}">
                      <a16:creationId xmlns:a16="http://schemas.microsoft.com/office/drawing/2014/main" id="{100DD976-C002-9E4F-9232-B59B06114D52}"/>
                    </a:ext>
                  </a:extLst>
                </p:cNvPr>
                <p:cNvSpPr/>
                <p:nvPr/>
              </p:nvSpPr>
              <p:spPr bwMode="auto">
                <a:xfrm>
                  <a:off x="8971935" y="30135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8" name="Cube 247">
                  <a:extLst>
                    <a:ext uri="{FF2B5EF4-FFF2-40B4-BE49-F238E27FC236}">
                      <a16:creationId xmlns:a16="http://schemas.microsoft.com/office/drawing/2014/main" id="{87DB3D63-28DF-4F4C-8C98-63B0801A9F0D}"/>
                    </a:ext>
                  </a:extLst>
                </p:cNvPr>
                <p:cNvSpPr/>
                <p:nvPr/>
              </p:nvSpPr>
              <p:spPr bwMode="auto">
                <a:xfrm>
                  <a:off x="9124335" y="31659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9" name="Cube 248">
                  <a:extLst>
                    <a:ext uri="{FF2B5EF4-FFF2-40B4-BE49-F238E27FC236}">
                      <a16:creationId xmlns:a16="http://schemas.microsoft.com/office/drawing/2014/main" id="{98CCB990-1090-8D47-821C-689C8CF18728}"/>
                    </a:ext>
                  </a:extLst>
                </p:cNvPr>
                <p:cNvSpPr/>
                <p:nvPr/>
              </p:nvSpPr>
              <p:spPr bwMode="auto">
                <a:xfrm>
                  <a:off x="9276735" y="33183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0" name="Cube 249">
                  <a:extLst>
                    <a:ext uri="{FF2B5EF4-FFF2-40B4-BE49-F238E27FC236}">
                      <a16:creationId xmlns:a16="http://schemas.microsoft.com/office/drawing/2014/main" id="{9963A2CA-DDDA-0E49-B02E-E4A0A3F5A805}"/>
                    </a:ext>
                  </a:extLst>
                </p:cNvPr>
                <p:cNvSpPr/>
                <p:nvPr/>
              </p:nvSpPr>
              <p:spPr bwMode="auto">
                <a:xfrm>
                  <a:off x="9429135" y="34707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1" name="Cube 250">
                  <a:extLst>
                    <a:ext uri="{FF2B5EF4-FFF2-40B4-BE49-F238E27FC236}">
                      <a16:creationId xmlns:a16="http://schemas.microsoft.com/office/drawing/2014/main" id="{26A7A730-6877-0048-886F-249EFB8C06CD}"/>
                    </a:ext>
                  </a:extLst>
                </p:cNvPr>
                <p:cNvSpPr/>
                <p:nvPr/>
              </p:nvSpPr>
              <p:spPr bwMode="auto">
                <a:xfrm>
                  <a:off x="9581535" y="36231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2" name="Cube 251">
                  <a:extLst>
                    <a:ext uri="{FF2B5EF4-FFF2-40B4-BE49-F238E27FC236}">
                      <a16:creationId xmlns:a16="http://schemas.microsoft.com/office/drawing/2014/main" id="{A09979C8-8CF0-E846-AB12-9E63F11032A4}"/>
                    </a:ext>
                  </a:extLst>
                </p:cNvPr>
                <p:cNvSpPr/>
                <p:nvPr/>
              </p:nvSpPr>
              <p:spPr bwMode="auto">
                <a:xfrm>
                  <a:off x="9733935" y="37755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218" name="Group 217">
                <a:extLst>
                  <a:ext uri="{FF2B5EF4-FFF2-40B4-BE49-F238E27FC236}">
                    <a16:creationId xmlns:a16="http://schemas.microsoft.com/office/drawing/2014/main" id="{0E49C438-1A29-C44E-9ECB-6A8C1DBC3DAE}"/>
                  </a:ext>
                </a:extLst>
              </p:cNvPr>
              <p:cNvGrpSpPr/>
              <p:nvPr/>
            </p:nvGrpSpPr>
            <p:grpSpPr>
              <a:xfrm>
                <a:off x="8175523" y="1469922"/>
                <a:ext cx="1759975" cy="1759975"/>
                <a:chOff x="8209935" y="2251587"/>
                <a:chExt cx="1759975" cy="1759975"/>
              </a:xfrm>
            </p:grpSpPr>
            <p:sp>
              <p:nvSpPr>
                <p:cNvPr id="231" name="Cube 230">
                  <a:extLst>
                    <a:ext uri="{FF2B5EF4-FFF2-40B4-BE49-F238E27FC236}">
                      <a16:creationId xmlns:a16="http://schemas.microsoft.com/office/drawing/2014/main" id="{05ACE34F-AB3B-5D4C-8B75-9ED39BC3E55E}"/>
                    </a:ext>
                  </a:extLst>
                </p:cNvPr>
                <p:cNvSpPr/>
                <p:nvPr/>
              </p:nvSpPr>
              <p:spPr bwMode="auto">
                <a:xfrm>
                  <a:off x="8209935" y="22515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2" name="Cube 231">
                  <a:extLst>
                    <a:ext uri="{FF2B5EF4-FFF2-40B4-BE49-F238E27FC236}">
                      <a16:creationId xmlns:a16="http://schemas.microsoft.com/office/drawing/2014/main" id="{BAAD6ADE-636F-A140-B0FD-E504C434BF1C}"/>
                    </a:ext>
                  </a:extLst>
                </p:cNvPr>
                <p:cNvSpPr/>
                <p:nvPr/>
              </p:nvSpPr>
              <p:spPr bwMode="auto">
                <a:xfrm>
                  <a:off x="8362335" y="24039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3" name="Cube 232">
                  <a:extLst>
                    <a:ext uri="{FF2B5EF4-FFF2-40B4-BE49-F238E27FC236}">
                      <a16:creationId xmlns:a16="http://schemas.microsoft.com/office/drawing/2014/main" id="{E5356848-DC4F-074C-9663-35ED86BE2277}"/>
                    </a:ext>
                  </a:extLst>
                </p:cNvPr>
                <p:cNvSpPr/>
                <p:nvPr/>
              </p:nvSpPr>
              <p:spPr bwMode="auto">
                <a:xfrm>
                  <a:off x="8514735" y="25563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4" name="Cube 233">
                  <a:extLst>
                    <a:ext uri="{FF2B5EF4-FFF2-40B4-BE49-F238E27FC236}">
                      <a16:creationId xmlns:a16="http://schemas.microsoft.com/office/drawing/2014/main" id="{5423B9BB-69A3-5C4C-A600-8A80A278271B}"/>
                    </a:ext>
                  </a:extLst>
                </p:cNvPr>
                <p:cNvSpPr/>
                <p:nvPr/>
              </p:nvSpPr>
              <p:spPr bwMode="auto">
                <a:xfrm>
                  <a:off x="8667135" y="27087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5" name="Cube 234">
                  <a:extLst>
                    <a:ext uri="{FF2B5EF4-FFF2-40B4-BE49-F238E27FC236}">
                      <a16:creationId xmlns:a16="http://schemas.microsoft.com/office/drawing/2014/main" id="{14C82FCC-BE21-5A42-9E75-D62D9EBE70CF}"/>
                    </a:ext>
                  </a:extLst>
                </p:cNvPr>
                <p:cNvSpPr/>
                <p:nvPr/>
              </p:nvSpPr>
              <p:spPr bwMode="auto">
                <a:xfrm>
                  <a:off x="8819535" y="28611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6" name="Cube 235">
                  <a:extLst>
                    <a:ext uri="{FF2B5EF4-FFF2-40B4-BE49-F238E27FC236}">
                      <a16:creationId xmlns:a16="http://schemas.microsoft.com/office/drawing/2014/main" id="{843C39EB-1F29-894B-823E-F74D7EE1CA56}"/>
                    </a:ext>
                  </a:extLst>
                </p:cNvPr>
                <p:cNvSpPr/>
                <p:nvPr/>
              </p:nvSpPr>
              <p:spPr bwMode="auto">
                <a:xfrm>
                  <a:off x="8971935" y="30135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7" name="Cube 236">
                  <a:extLst>
                    <a:ext uri="{FF2B5EF4-FFF2-40B4-BE49-F238E27FC236}">
                      <a16:creationId xmlns:a16="http://schemas.microsoft.com/office/drawing/2014/main" id="{7AD37C67-1C48-F44B-9699-CDAF8DD78A77}"/>
                    </a:ext>
                  </a:extLst>
                </p:cNvPr>
                <p:cNvSpPr/>
                <p:nvPr/>
              </p:nvSpPr>
              <p:spPr bwMode="auto">
                <a:xfrm>
                  <a:off x="9124335" y="31659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8" name="Cube 237">
                  <a:extLst>
                    <a:ext uri="{FF2B5EF4-FFF2-40B4-BE49-F238E27FC236}">
                      <a16:creationId xmlns:a16="http://schemas.microsoft.com/office/drawing/2014/main" id="{0D5BC4EA-CD71-5F4B-8F34-70AF16E85B66}"/>
                    </a:ext>
                  </a:extLst>
                </p:cNvPr>
                <p:cNvSpPr/>
                <p:nvPr/>
              </p:nvSpPr>
              <p:spPr bwMode="auto">
                <a:xfrm>
                  <a:off x="9276735" y="33183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9" name="Cube 238">
                  <a:extLst>
                    <a:ext uri="{FF2B5EF4-FFF2-40B4-BE49-F238E27FC236}">
                      <a16:creationId xmlns:a16="http://schemas.microsoft.com/office/drawing/2014/main" id="{A373B309-EF18-AB44-907F-8BB048649045}"/>
                    </a:ext>
                  </a:extLst>
                </p:cNvPr>
                <p:cNvSpPr/>
                <p:nvPr/>
              </p:nvSpPr>
              <p:spPr bwMode="auto">
                <a:xfrm>
                  <a:off x="9429135" y="34707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0" name="Cube 239">
                  <a:extLst>
                    <a:ext uri="{FF2B5EF4-FFF2-40B4-BE49-F238E27FC236}">
                      <a16:creationId xmlns:a16="http://schemas.microsoft.com/office/drawing/2014/main" id="{FEDBD10F-D104-BE4B-BA23-AB8BAAA91A95}"/>
                    </a:ext>
                  </a:extLst>
                </p:cNvPr>
                <p:cNvSpPr/>
                <p:nvPr/>
              </p:nvSpPr>
              <p:spPr bwMode="auto">
                <a:xfrm>
                  <a:off x="9581535" y="36231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1" name="Cube 240">
                  <a:extLst>
                    <a:ext uri="{FF2B5EF4-FFF2-40B4-BE49-F238E27FC236}">
                      <a16:creationId xmlns:a16="http://schemas.microsoft.com/office/drawing/2014/main" id="{62C5874C-A2F7-844A-83AD-3FCA2324C264}"/>
                    </a:ext>
                  </a:extLst>
                </p:cNvPr>
                <p:cNvSpPr/>
                <p:nvPr/>
              </p:nvSpPr>
              <p:spPr bwMode="auto">
                <a:xfrm>
                  <a:off x="9733935" y="37755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D469F612-972B-234F-BD9B-93D6870AE6A4}"/>
                  </a:ext>
                </a:extLst>
              </p:cNvPr>
              <p:cNvGrpSpPr/>
              <p:nvPr/>
            </p:nvGrpSpPr>
            <p:grpSpPr>
              <a:xfrm>
                <a:off x="7782232" y="1489587"/>
                <a:ext cx="1759975" cy="1759975"/>
                <a:chOff x="8209935" y="2251587"/>
                <a:chExt cx="1759975" cy="1759975"/>
              </a:xfrm>
            </p:grpSpPr>
            <p:sp>
              <p:nvSpPr>
                <p:cNvPr id="220" name="Cube 219">
                  <a:extLst>
                    <a:ext uri="{FF2B5EF4-FFF2-40B4-BE49-F238E27FC236}">
                      <a16:creationId xmlns:a16="http://schemas.microsoft.com/office/drawing/2014/main" id="{F0B5BF2B-282B-BF40-B921-96545C66E388}"/>
                    </a:ext>
                  </a:extLst>
                </p:cNvPr>
                <p:cNvSpPr/>
                <p:nvPr/>
              </p:nvSpPr>
              <p:spPr bwMode="auto">
                <a:xfrm>
                  <a:off x="8209935" y="22515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1" name="Cube 220">
                  <a:extLst>
                    <a:ext uri="{FF2B5EF4-FFF2-40B4-BE49-F238E27FC236}">
                      <a16:creationId xmlns:a16="http://schemas.microsoft.com/office/drawing/2014/main" id="{849E15BF-E67C-8C40-917A-1A0131A06355}"/>
                    </a:ext>
                  </a:extLst>
                </p:cNvPr>
                <p:cNvSpPr/>
                <p:nvPr/>
              </p:nvSpPr>
              <p:spPr bwMode="auto">
                <a:xfrm>
                  <a:off x="8362335" y="24039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2" name="Cube 221">
                  <a:extLst>
                    <a:ext uri="{FF2B5EF4-FFF2-40B4-BE49-F238E27FC236}">
                      <a16:creationId xmlns:a16="http://schemas.microsoft.com/office/drawing/2014/main" id="{7B0CB1E9-944D-5148-ADFF-774E1CC115B2}"/>
                    </a:ext>
                  </a:extLst>
                </p:cNvPr>
                <p:cNvSpPr/>
                <p:nvPr/>
              </p:nvSpPr>
              <p:spPr bwMode="auto">
                <a:xfrm>
                  <a:off x="8514735" y="25563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3" name="Cube 222">
                  <a:extLst>
                    <a:ext uri="{FF2B5EF4-FFF2-40B4-BE49-F238E27FC236}">
                      <a16:creationId xmlns:a16="http://schemas.microsoft.com/office/drawing/2014/main" id="{1BE6BB27-F05F-544C-A4DD-DA1AEFA53175}"/>
                    </a:ext>
                  </a:extLst>
                </p:cNvPr>
                <p:cNvSpPr/>
                <p:nvPr/>
              </p:nvSpPr>
              <p:spPr bwMode="auto">
                <a:xfrm>
                  <a:off x="8667135" y="27087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4" name="Cube 223">
                  <a:extLst>
                    <a:ext uri="{FF2B5EF4-FFF2-40B4-BE49-F238E27FC236}">
                      <a16:creationId xmlns:a16="http://schemas.microsoft.com/office/drawing/2014/main" id="{3AA859BA-E78A-0E4E-A301-37E863156700}"/>
                    </a:ext>
                  </a:extLst>
                </p:cNvPr>
                <p:cNvSpPr/>
                <p:nvPr/>
              </p:nvSpPr>
              <p:spPr bwMode="auto">
                <a:xfrm>
                  <a:off x="8819535" y="28611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5" name="Cube 224">
                  <a:extLst>
                    <a:ext uri="{FF2B5EF4-FFF2-40B4-BE49-F238E27FC236}">
                      <a16:creationId xmlns:a16="http://schemas.microsoft.com/office/drawing/2014/main" id="{F59B96FB-DB85-C846-9CED-08438DD4B793}"/>
                    </a:ext>
                  </a:extLst>
                </p:cNvPr>
                <p:cNvSpPr/>
                <p:nvPr/>
              </p:nvSpPr>
              <p:spPr bwMode="auto">
                <a:xfrm>
                  <a:off x="8971935" y="30135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6" name="Cube 225">
                  <a:extLst>
                    <a:ext uri="{FF2B5EF4-FFF2-40B4-BE49-F238E27FC236}">
                      <a16:creationId xmlns:a16="http://schemas.microsoft.com/office/drawing/2014/main" id="{6D4780DD-BE17-3844-8BD3-41777499E5AD}"/>
                    </a:ext>
                  </a:extLst>
                </p:cNvPr>
                <p:cNvSpPr/>
                <p:nvPr/>
              </p:nvSpPr>
              <p:spPr bwMode="auto">
                <a:xfrm>
                  <a:off x="9124335" y="31659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7" name="Cube 226">
                  <a:extLst>
                    <a:ext uri="{FF2B5EF4-FFF2-40B4-BE49-F238E27FC236}">
                      <a16:creationId xmlns:a16="http://schemas.microsoft.com/office/drawing/2014/main" id="{AA4F8785-85E6-7441-809C-B0980E5B063A}"/>
                    </a:ext>
                  </a:extLst>
                </p:cNvPr>
                <p:cNvSpPr/>
                <p:nvPr/>
              </p:nvSpPr>
              <p:spPr bwMode="auto">
                <a:xfrm>
                  <a:off x="9276735" y="33183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8" name="Cube 227">
                  <a:extLst>
                    <a:ext uri="{FF2B5EF4-FFF2-40B4-BE49-F238E27FC236}">
                      <a16:creationId xmlns:a16="http://schemas.microsoft.com/office/drawing/2014/main" id="{CBFA165D-0A8F-1447-A573-C795BFB7F14A}"/>
                    </a:ext>
                  </a:extLst>
                </p:cNvPr>
                <p:cNvSpPr/>
                <p:nvPr/>
              </p:nvSpPr>
              <p:spPr bwMode="auto">
                <a:xfrm>
                  <a:off x="9429135" y="34707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9" name="Cube 228">
                  <a:extLst>
                    <a:ext uri="{FF2B5EF4-FFF2-40B4-BE49-F238E27FC236}">
                      <a16:creationId xmlns:a16="http://schemas.microsoft.com/office/drawing/2014/main" id="{F43A7E07-E86E-9D48-A52D-8D8D12EF42F4}"/>
                    </a:ext>
                  </a:extLst>
                </p:cNvPr>
                <p:cNvSpPr/>
                <p:nvPr/>
              </p:nvSpPr>
              <p:spPr bwMode="auto">
                <a:xfrm>
                  <a:off x="9581535" y="36231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0" name="Cube 229">
                  <a:extLst>
                    <a:ext uri="{FF2B5EF4-FFF2-40B4-BE49-F238E27FC236}">
                      <a16:creationId xmlns:a16="http://schemas.microsoft.com/office/drawing/2014/main" id="{CF28713F-D921-C641-97DE-B61D4403C36C}"/>
                    </a:ext>
                  </a:extLst>
                </p:cNvPr>
                <p:cNvSpPr/>
                <p:nvPr/>
              </p:nvSpPr>
              <p:spPr bwMode="auto">
                <a:xfrm>
                  <a:off x="9733935" y="37755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290" name="Right Arrow 289">
              <a:extLst>
                <a:ext uri="{FF2B5EF4-FFF2-40B4-BE49-F238E27FC236}">
                  <a16:creationId xmlns:a16="http://schemas.microsoft.com/office/drawing/2014/main" id="{16FD739C-F7AF-974A-ADE6-6CAE51AF725C}"/>
                </a:ext>
              </a:extLst>
            </p:cNvPr>
            <p:cNvSpPr/>
            <p:nvPr/>
          </p:nvSpPr>
          <p:spPr bwMode="auto">
            <a:xfrm rot="529238">
              <a:off x="5016065" y="4195464"/>
              <a:ext cx="1074504" cy="316944"/>
            </a:xfrm>
            <a:prstGeom prst="rightArrow">
              <a:avLst/>
            </a:prstGeom>
            <a:gradFill flip="none" rotWithShape="1">
              <a:gsLst>
                <a:gs pos="0">
                  <a:schemeClr val="bg1">
                    <a:lumMod val="65000"/>
                    <a:tint val="66000"/>
                    <a:satMod val="160000"/>
                  </a:schemeClr>
                </a:gs>
                <a:gs pos="50000">
                  <a:schemeClr val="bg1">
                    <a:lumMod val="65000"/>
                    <a:tint val="44500"/>
                    <a:satMod val="160000"/>
                  </a:schemeClr>
                </a:gs>
                <a:gs pos="100000">
                  <a:schemeClr val="bg1">
                    <a:lumMod val="6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293" name="Right Arrow 292">
              <a:extLst>
                <a:ext uri="{FF2B5EF4-FFF2-40B4-BE49-F238E27FC236}">
                  <a16:creationId xmlns:a16="http://schemas.microsoft.com/office/drawing/2014/main" id="{73A6AA46-037B-664E-9DF5-B61473F5746E}"/>
                </a:ext>
              </a:extLst>
            </p:cNvPr>
            <p:cNvSpPr/>
            <p:nvPr/>
          </p:nvSpPr>
          <p:spPr bwMode="auto">
            <a:xfrm>
              <a:off x="5014811" y="3742827"/>
              <a:ext cx="900998" cy="316944"/>
            </a:xfrm>
            <a:prstGeom prst="rightArrow">
              <a:avLst/>
            </a:prstGeom>
            <a:gradFill flip="none" rotWithShape="1">
              <a:gsLst>
                <a:gs pos="0">
                  <a:schemeClr val="bg1">
                    <a:lumMod val="65000"/>
                    <a:tint val="66000"/>
                    <a:satMod val="160000"/>
                  </a:schemeClr>
                </a:gs>
                <a:gs pos="50000">
                  <a:schemeClr val="bg1">
                    <a:lumMod val="65000"/>
                    <a:tint val="44500"/>
                    <a:satMod val="160000"/>
                  </a:schemeClr>
                </a:gs>
                <a:gs pos="100000">
                  <a:schemeClr val="bg1">
                    <a:lumMod val="6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grpSp>
          <p:nvGrpSpPr>
            <p:cNvPr id="294" name="Group 293">
              <a:extLst>
                <a:ext uri="{FF2B5EF4-FFF2-40B4-BE49-F238E27FC236}">
                  <a16:creationId xmlns:a16="http://schemas.microsoft.com/office/drawing/2014/main" id="{29A9895E-FA97-BC48-B2CA-A84056EE0DA6}"/>
                </a:ext>
              </a:extLst>
            </p:cNvPr>
            <p:cNvGrpSpPr/>
            <p:nvPr/>
          </p:nvGrpSpPr>
          <p:grpSpPr>
            <a:xfrm>
              <a:off x="6130413" y="4350777"/>
              <a:ext cx="736009" cy="515630"/>
              <a:chOff x="7782232" y="1455174"/>
              <a:chExt cx="2561304" cy="1794388"/>
            </a:xfrm>
          </p:grpSpPr>
          <p:grpSp>
            <p:nvGrpSpPr>
              <p:cNvPr id="295" name="Group 294">
                <a:extLst>
                  <a:ext uri="{FF2B5EF4-FFF2-40B4-BE49-F238E27FC236}">
                    <a16:creationId xmlns:a16="http://schemas.microsoft.com/office/drawing/2014/main" id="{82A7B65C-D303-B346-84CB-C848D2244913}"/>
                  </a:ext>
                </a:extLst>
              </p:cNvPr>
              <p:cNvGrpSpPr/>
              <p:nvPr/>
            </p:nvGrpSpPr>
            <p:grpSpPr>
              <a:xfrm>
                <a:off x="8583561" y="1455174"/>
                <a:ext cx="1759975" cy="1759975"/>
                <a:chOff x="8209935" y="2251587"/>
                <a:chExt cx="1759975" cy="1759975"/>
              </a:xfrm>
            </p:grpSpPr>
            <p:sp>
              <p:nvSpPr>
                <p:cNvPr id="320" name="Cube 319">
                  <a:extLst>
                    <a:ext uri="{FF2B5EF4-FFF2-40B4-BE49-F238E27FC236}">
                      <a16:creationId xmlns:a16="http://schemas.microsoft.com/office/drawing/2014/main" id="{D1232E6B-C21E-2047-861C-D9A08C428565}"/>
                    </a:ext>
                  </a:extLst>
                </p:cNvPr>
                <p:cNvSpPr/>
                <p:nvPr/>
              </p:nvSpPr>
              <p:spPr bwMode="auto">
                <a:xfrm>
                  <a:off x="8209935" y="22515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1" name="Cube 320">
                  <a:extLst>
                    <a:ext uri="{FF2B5EF4-FFF2-40B4-BE49-F238E27FC236}">
                      <a16:creationId xmlns:a16="http://schemas.microsoft.com/office/drawing/2014/main" id="{E6FDE811-3DD3-0D41-B1FB-A4593AC1D318}"/>
                    </a:ext>
                  </a:extLst>
                </p:cNvPr>
                <p:cNvSpPr/>
                <p:nvPr/>
              </p:nvSpPr>
              <p:spPr bwMode="auto">
                <a:xfrm>
                  <a:off x="8362335" y="24039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2" name="Cube 321">
                  <a:extLst>
                    <a:ext uri="{FF2B5EF4-FFF2-40B4-BE49-F238E27FC236}">
                      <a16:creationId xmlns:a16="http://schemas.microsoft.com/office/drawing/2014/main" id="{C255D2C0-676E-714B-A19D-C86F7311BD53}"/>
                    </a:ext>
                  </a:extLst>
                </p:cNvPr>
                <p:cNvSpPr/>
                <p:nvPr/>
              </p:nvSpPr>
              <p:spPr bwMode="auto">
                <a:xfrm>
                  <a:off x="8514735" y="25563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3" name="Cube 322">
                  <a:extLst>
                    <a:ext uri="{FF2B5EF4-FFF2-40B4-BE49-F238E27FC236}">
                      <a16:creationId xmlns:a16="http://schemas.microsoft.com/office/drawing/2014/main" id="{AFFDB174-680C-7F40-B523-388DB457C7BF}"/>
                    </a:ext>
                  </a:extLst>
                </p:cNvPr>
                <p:cNvSpPr/>
                <p:nvPr/>
              </p:nvSpPr>
              <p:spPr bwMode="auto">
                <a:xfrm>
                  <a:off x="8667135" y="27087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" name="Cube 323">
                  <a:extLst>
                    <a:ext uri="{FF2B5EF4-FFF2-40B4-BE49-F238E27FC236}">
                      <a16:creationId xmlns:a16="http://schemas.microsoft.com/office/drawing/2014/main" id="{B76638A3-5272-6748-B215-9703018E557B}"/>
                    </a:ext>
                  </a:extLst>
                </p:cNvPr>
                <p:cNvSpPr/>
                <p:nvPr/>
              </p:nvSpPr>
              <p:spPr bwMode="auto">
                <a:xfrm>
                  <a:off x="8819535" y="28611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5" name="Cube 324">
                  <a:extLst>
                    <a:ext uri="{FF2B5EF4-FFF2-40B4-BE49-F238E27FC236}">
                      <a16:creationId xmlns:a16="http://schemas.microsoft.com/office/drawing/2014/main" id="{66237DF2-F144-AD4D-85E2-D3B62E5B0C88}"/>
                    </a:ext>
                  </a:extLst>
                </p:cNvPr>
                <p:cNvSpPr/>
                <p:nvPr/>
              </p:nvSpPr>
              <p:spPr bwMode="auto">
                <a:xfrm>
                  <a:off x="8971935" y="30135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6" name="Cube 325">
                  <a:extLst>
                    <a:ext uri="{FF2B5EF4-FFF2-40B4-BE49-F238E27FC236}">
                      <a16:creationId xmlns:a16="http://schemas.microsoft.com/office/drawing/2014/main" id="{607CF5F0-F351-F342-961A-B40734E7584F}"/>
                    </a:ext>
                  </a:extLst>
                </p:cNvPr>
                <p:cNvSpPr/>
                <p:nvPr/>
              </p:nvSpPr>
              <p:spPr bwMode="auto">
                <a:xfrm>
                  <a:off x="9124335" y="31659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7" name="Cube 326">
                  <a:extLst>
                    <a:ext uri="{FF2B5EF4-FFF2-40B4-BE49-F238E27FC236}">
                      <a16:creationId xmlns:a16="http://schemas.microsoft.com/office/drawing/2014/main" id="{CD0A9DA1-78F0-6D41-B5DC-DD7131E0F391}"/>
                    </a:ext>
                  </a:extLst>
                </p:cNvPr>
                <p:cNvSpPr/>
                <p:nvPr/>
              </p:nvSpPr>
              <p:spPr bwMode="auto">
                <a:xfrm>
                  <a:off x="9276735" y="33183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8" name="Cube 327">
                  <a:extLst>
                    <a:ext uri="{FF2B5EF4-FFF2-40B4-BE49-F238E27FC236}">
                      <a16:creationId xmlns:a16="http://schemas.microsoft.com/office/drawing/2014/main" id="{0DC860D1-D143-C74F-B862-115F6086D288}"/>
                    </a:ext>
                  </a:extLst>
                </p:cNvPr>
                <p:cNvSpPr/>
                <p:nvPr/>
              </p:nvSpPr>
              <p:spPr bwMode="auto">
                <a:xfrm>
                  <a:off x="9429135" y="34707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9" name="Cube 328">
                  <a:extLst>
                    <a:ext uri="{FF2B5EF4-FFF2-40B4-BE49-F238E27FC236}">
                      <a16:creationId xmlns:a16="http://schemas.microsoft.com/office/drawing/2014/main" id="{774713A6-2F8E-A347-94AF-0D9060121AEB}"/>
                    </a:ext>
                  </a:extLst>
                </p:cNvPr>
                <p:cNvSpPr/>
                <p:nvPr/>
              </p:nvSpPr>
              <p:spPr bwMode="auto">
                <a:xfrm>
                  <a:off x="9581535" y="36231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0" name="Cube 329">
                  <a:extLst>
                    <a:ext uri="{FF2B5EF4-FFF2-40B4-BE49-F238E27FC236}">
                      <a16:creationId xmlns:a16="http://schemas.microsoft.com/office/drawing/2014/main" id="{2CF288C8-72B9-AB43-BC17-FCE0B1B164D5}"/>
                    </a:ext>
                  </a:extLst>
                </p:cNvPr>
                <p:cNvSpPr/>
                <p:nvPr/>
              </p:nvSpPr>
              <p:spPr bwMode="auto">
                <a:xfrm>
                  <a:off x="9733935" y="37755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296" name="Group 295">
                <a:extLst>
                  <a:ext uri="{FF2B5EF4-FFF2-40B4-BE49-F238E27FC236}">
                    <a16:creationId xmlns:a16="http://schemas.microsoft.com/office/drawing/2014/main" id="{C1D7E271-4FE4-804A-B097-FB48D9FEBF10}"/>
                  </a:ext>
                </a:extLst>
              </p:cNvPr>
              <p:cNvGrpSpPr/>
              <p:nvPr/>
            </p:nvGrpSpPr>
            <p:grpSpPr>
              <a:xfrm>
                <a:off x="8175523" y="1469922"/>
                <a:ext cx="1759975" cy="1759975"/>
                <a:chOff x="8209935" y="2251587"/>
                <a:chExt cx="1759975" cy="1759975"/>
              </a:xfrm>
            </p:grpSpPr>
            <p:sp>
              <p:nvSpPr>
                <p:cNvPr id="309" name="Cube 308">
                  <a:extLst>
                    <a:ext uri="{FF2B5EF4-FFF2-40B4-BE49-F238E27FC236}">
                      <a16:creationId xmlns:a16="http://schemas.microsoft.com/office/drawing/2014/main" id="{4003933E-AE9B-C64A-BD46-1454B5FCDC39}"/>
                    </a:ext>
                  </a:extLst>
                </p:cNvPr>
                <p:cNvSpPr/>
                <p:nvPr/>
              </p:nvSpPr>
              <p:spPr bwMode="auto">
                <a:xfrm>
                  <a:off x="8209935" y="22515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0" name="Cube 309">
                  <a:extLst>
                    <a:ext uri="{FF2B5EF4-FFF2-40B4-BE49-F238E27FC236}">
                      <a16:creationId xmlns:a16="http://schemas.microsoft.com/office/drawing/2014/main" id="{91E3A822-E542-344D-BF9C-072CC5E789B5}"/>
                    </a:ext>
                  </a:extLst>
                </p:cNvPr>
                <p:cNvSpPr/>
                <p:nvPr/>
              </p:nvSpPr>
              <p:spPr bwMode="auto">
                <a:xfrm>
                  <a:off x="8362335" y="24039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1" name="Cube 310">
                  <a:extLst>
                    <a:ext uri="{FF2B5EF4-FFF2-40B4-BE49-F238E27FC236}">
                      <a16:creationId xmlns:a16="http://schemas.microsoft.com/office/drawing/2014/main" id="{114CD043-99D5-5A49-A0FC-0FC41273B3C3}"/>
                    </a:ext>
                  </a:extLst>
                </p:cNvPr>
                <p:cNvSpPr/>
                <p:nvPr/>
              </p:nvSpPr>
              <p:spPr bwMode="auto">
                <a:xfrm>
                  <a:off x="8514735" y="25563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2" name="Cube 311">
                  <a:extLst>
                    <a:ext uri="{FF2B5EF4-FFF2-40B4-BE49-F238E27FC236}">
                      <a16:creationId xmlns:a16="http://schemas.microsoft.com/office/drawing/2014/main" id="{2F197C94-91CF-B44E-BCFF-F9FBD21FA9F3}"/>
                    </a:ext>
                  </a:extLst>
                </p:cNvPr>
                <p:cNvSpPr/>
                <p:nvPr/>
              </p:nvSpPr>
              <p:spPr bwMode="auto">
                <a:xfrm>
                  <a:off x="8667135" y="27087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3" name="Cube 312">
                  <a:extLst>
                    <a:ext uri="{FF2B5EF4-FFF2-40B4-BE49-F238E27FC236}">
                      <a16:creationId xmlns:a16="http://schemas.microsoft.com/office/drawing/2014/main" id="{65C9EE37-E5BD-C846-807E-524E43FA8709}"/>
                    </a:ext>
                  </a:extLst>
                </p:cNvPr>
                <p:cNvSpPr/>
                <p:nvPr/>
              </p:nvSpPr>
              <p:spPr bwMode="auto">
                <a:xfrm>
                  <a:off x="8819535" y="28611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4" name="Cube 313">
                  <a:extLst>
                    <a:ext uri="{FF2B5EF4-FFF2-40B4-BE49-F238E27FC236}">
                      <a16:creationId xmlns:a16="http://schemas.microsoft.com/office/drawing/2014/main" id="{561702F3-8947-CB4F-AD90-AD184D35CBEA}"/>
                    </a:ext>
                  </a:extLst>
                </p:cNvPr>
                <p:cNvSpPr/>
                <p:nvPr/>
              </p:nvSpPr>
              <p:spPr bwMode="auto">
                <a:xfrm>
                  <a:off x="8971935" y="30135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5" name="Cube 314">
                  <a:extLst>
                    <a:ext uri="{FF2B5EF4-FFF2-40B4-BE49-F238E27FC236}">
                      <a16:creationId xmlns:a16="http://schemas.microsoft.com/office/drawing/2014/main" id="{87AF45B5-B9EE-C542-B230-D7F42CCB1F84}"/>
                    </a:ext>
                  </a:extLst>
                </p:cNvPr>
                <p:cNvSpPr/>
                <p:nvPr/>
              </p:nvSpPr>
              <p:spPr bwMode="auto">
                <a:xfrm>
                  <a:off x="9124335" y="31659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6" name="Cube 315">
                  <a:extLst>
                    <a:ext uri="{FF2B5EF4-FFF2-40B4-BE49-F238E27FC236}">
                      <a16:creationId xmlns:a16="http://schemas.microsoft.com/office/drawing/2014/main" id="{758F2C83-F25B-9B4A-9273-34DC394B19AF}"/>
                    </a:ext>
                  </a:extLst>
                </p:cNvPr>
                <p:cNvSpPr/>
                <p:nvPr/>
              </p:nvSpPr>
              <p:spPr bwMode="auto">
                <a:xfrm>
                  <a:off x="9276735" y="33183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7" name="Cube 316">
                  <a:extLst>
                    <a:ext uri="{FF2B5EF4-FFF2-40B4-BE49-F238E27FC236}">
                      <a16:creationId xmlns:a16="http://schemas.microsoft.com/office/drawing/2014/main" id="{57D79ABE-BBB8-BF4A-A811-3125E10362B2}"/>
                    </a:ext>
                  </a:extLst>
                </p:cNvPr>
                <p:cNvSpPr/>
                <p:nvPr/>
              </p:nvSpPr>
              <p:spPr bwMode="auto">
                <a:xfrm>
                  <a:off x="9429135" y="34707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8" name="Cube 317">
                  <a:extLst>
                    <a:ext uri="{FF2B5EF4-FFF2-40B4-BE49-F238E27FC236}">
                      <a16:creationId xmlns:a16="http://schemas.microsoft.com/office/drawing/2014/main" id="{72B28B10-5F75-124B-B7EF-2A67C51F9747}"/>
                    </a:ext>
                  </a:extLst>
                </p:cNvPr>
                <p:cNvSpPr/>
                <p:nvPr/>
              </p:nvSpPr>
              <p:spPr bwMode="auto">
                <a:xfrm>
                  <a:off x="9581535" y="36231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9" name="Cube 318">
                  <a:extLst>
                    <a:ext uri="{FF2B5EF4-FFF2-40B4-BE49-F238E27FC236}">
                      <a16:creationId xmlns:a16="http://schemas.microsoft.com/office/drawing/2014/main" id="{872649AC-9225-8840-AA97-979D425CA786}"/>
                    </a:ext>
                  </a:extLst>
                </p:cNvPr>
                <p:cNvSpPr/>
                <p:nvPr/>
              </p:nvSpPr>
              <p:spPr bwMode="auto">
                <a:xfrm>
                  <a:off x="9733935" y="37755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297" name="Group 296">
                <a:extLst>
                  <a:ext uri="{FF2B5EF4-FFF2-40B4-BE49-F238E27FC236}">
                    <a16:creationId xmlns:a16="http://schemas.microsoft.com/office/drawing/2014/main" id="{3A845621-89F3-B84E-8C8A-FB3AD7FC1EB5}"/>
                  </a:ext>
                </a:extLst>
              </p:cNvPr>
              <p:cNvGrpSpPr/>
              <p:nvPr/>
            </p:nvGrpSpPr>
            <p:grpSpPr>
              <a:xfrm>
                <a:off x="7782232" y="1489587"/>
                <a:ext cx="1759975" cy="1759975"/>
                <a:chOff x="8209935" y="2251587"/>
                <a:chExt cx="1759975" cy="1759975"/>
              </a:xfrm>
            </p:grpSpPr>
            <p:sp>
              <p:nvSpPr>
                <p:cNvPr id="298" name="Cube 297">
                  <a:extLst>
                    <a:ext uri="{FF2B5EF4-FFF2-40B4-BE49-F238E27FC236}">
                      <a16:creationId xmlns:a16="http://schemas.microsoft.com/office/drawing/2014/main" id="{8A2E646A-34C7-A04D-92AC-E6B8A3F56C56}"/>
                    </a:ext>
                  </a:extLst>
                </p:cNvPr>
                <p:cNvSpPr/>
                <p:nvPr/>
              </p:nvSpPr>
              <p:spPr bwMode="auto">
                <a:xfrm>
                  <a:off x="8209935" y="22515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9" name="Cube 298">
                  <a:extLst>
                    <a:ext uri="{FF2B5EF4-FFF2-40B4-BE49-F238E27FC236}">
                      <a16:creationId xmlns:a16="http://schemas.microsoft.com/office/drawing/2014/main" id="{CA0D6066-6623-F44C-842B-1DDB486E9F07}"/>
                    </a:ext>
                  </a:extLst>
                </p:cNvPr>
                <p:cNvSpPr/>
                <p:nvPr/>
              </p:nvSpPr>
              <p:spPr bwMode="auto">
                <a:xfrm>
                  <a:off x="8362335" y="24039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0" name="Cube 299">
                  <a:extLst>
                    <a:ext uri="{FF2B5EF4-FFF2-40B4-BE49-F238E27FC236}">
                      <a16:creationId xmlns:a16="http://schemas.microsoft.com/office/drawing/2014/main" id="{3C9E96F9-474A-CC43-9528-8D0BC02B6A03}"/>
                    </a:ext>
                  </a:extLst>
                </p:cNvPr>
                <p:cNvSpPr/>
                <p:nvPr/>
              </p:nvSpPr>
              <p:spPr bwMode="auto">
                <a:xfrm>
                  <a:off x="8514735" y="25563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1" name="Cube 300">
                  <a:extLst>
                    <a:ext uri="{FF2B5EF4-FFF2-40B4-BE49-F238E27FC236}">
                      <a16:creationId xmlns:a16="http://schemas.microsoft.com/office/drawing/2014/main" id="{13CC6A88-C04E-8A42-9FC5-DE3380B6C9A0}"/>
                    </a:ext>
                  </a:extLst>
                </p:cNvPr>
                <p:cNvSpPr/>
                <p:nvPr/>
              </p:nvSpPr>
              <p:spPr bwMode="auto">
                <a:xfrm>
                  <a:off x="8667135" y="27087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2" name="Cube 301">
                  <a:extLst>
                    <a:ext uri="{FF2B5EF4-FFF2-40B4-BE49-F238E27FC236}">
                      <a16:creationId xmlns:a16="http://schemas.microsoft.com/office/drawing/2014/main" id="{1C23BD5E-151A-0E4C-8E49-1B2CE40FF26C}"/>
                    </a:ext>
                  </a:extLst>
                </p:cNvPr>
                <p:cNvSpPr/>
                <p:nvPr/>
              </p:nvSpPr>
              <p:spPr bwMode="auto">
                <a:xfrm>
                  <a:off x="8819535" y="28611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3" name="Cube 302">
                  <a:extLst>
                    <a:ext uri="{FF2B5EF4-FFF2-40B4-BE49-F238E27FC236}">
                      <a16:creationId xmlns:a16="http://schemas.microsoft.com/office/drawing/2014/main" id="{A6F902B2-8EF0-3444-8183-AE40CBA35A02}"/>
                    </a:ext>
                  </a:extLst>
                </p:cNvPr>
                <p:cNvSpPr/>
                <p:nvPr/>
              </p:nvSpPr>
              <p:spPr bwMode="auto">
                <a:xfrm>
                  <a:off x="8971935" y="30135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4" name="Cube 303">
                  <a:extLst>
                    <a:ext uri="{FF2B5EF4-FFF2-40B4-BE49-F238E27FC236}">
                      <a16:creationId xmlns:a16="http://schemas.microsoft.com/office/drawing/2014/main" id="{2F7F1689-69E2-FB42-AA14-987795EDF564}"/>
                    </a:ext>
                  </a:extLst>
                </p:cNvPr>
                <p:cNvSpPr/>
                <p:nvPr/>
              </p:nvSpPr>
              <p:spPr bwMode="auto">
                <a:xfrm>
                  <a:off x="9124335" y="31659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5" name="Cube 304">
                  <a:extLst>
                    <a:ext uri="{FF2B5EF4-FFF2-40B4-BE49-F238E27FC236}">
                      <a16:creationId xmlns:a16="http://schemas.microsoft.com/office/drawing/2014/main" id="{5C8E73E1-C5D2-EB4A-88D5-032AD72EA6B7}"/>
                    </a:ext>
                  </a:extLst>
                </p:cNvPr>
                <p:cNvSpPr/>
                <p:nvPr/>
              </p:nvSpPr>
              <p:spPr bwMode="auto">
                <a:xfrm>
                  <a:off x="9276735" y="33183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6" name="Cube 305">
                  <a:extLst>
                    <a:ext uri="{FF2B5EF4-FFF2-40B4-BE49-F238E27FC236}">
                      <a16:creationId xmlns:a16="http://schemas.microsoft.com/office/drawing/2014/main" id="{8F411F14-1310-DD42-8E9B-2D9FE1D06EB1}"/>
                    </a:ext>
                  </a:extLst>
                </p:cNvPr>
                <p:cNvSpPr/>
                <p:nvPr/>
              </p:nvSpPr>
              <p:spPr bwMode="auto">
                <a:xfrm>
                  <a:off x="9429135" y="34707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7" name="Cube 306">
                  <a:extLst>
                    <a:ext uri="{FF2B5EF4-FFF2-40B4-BE49-F238E27FC236}">
                      <a16:creationId xmlns:a16="http://schemas.microsoft.com/office/drawing/2014/main" id="{44EDF5AC-42A9-E94F-8A32-7448B3B450C2}"/>
                    </a:ext>
                  </a:extLst>
                </p:cNvPr>
                <p:cNvSpPr/>
                <p:nvPr/>
              </p:nvSpPr>
              <p:spPr bwMode="auto">
                <a:xfrm>
                  <a:off x="9581535" y="36231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8" name="Cube 307">
                  <a:extLst>
                    <a:ext uri="{FF2B5EF4-FFF2-40B4-BE49-F238E27FC236}">
                      <a16:creationId xmlns:a16="http://schemas.microsoft.com/office/drawing/2014/main" id="{DEA6F63E-4D9F-DA47-865D-9F455BCDB0E0}"/>
                    </a:ext>
                  </a:extLst>
                </p:cNvPr>
                <p:cNvSpPr/>
                <p:nvPr/>
              </p:nvSpPr>
              <p:spPr bwMode="auto">
                <a:xfrm>
                  <a:off x="9733935" y="37755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331" name="Group 330">
              <a:extLst>
                <a:ext uri="{FF2B5EF4-FFF2-40B4-BE49-F238E27FC236}">
                  <a16:creationId xmlns:a16="http://schemas.microsoft.com/office/drawing/2014/main" id="{3687C748-6B2C-9C4C-B17B-FF76696A7CE5}"/>
                </a:ext>
              </a:extLst>
            </p:cNvPr>
            <p:cNvGrpSpPr/>
            <p:nvPr/>
          </p:nvGrpSpPr>
          <p:grpSpPr>
            <a:xfrm>
              <a:off x="6110749" y="4940712"/>
              <a:ext cx="736009" cy="515630"/>
              <a:chOff x="7782232" y="1455174"/>
              <a:chExt cx="2561304" cy="1794388"/>
            </a:xfrm>
          </p:grpSpPr>
          <p:grpSp>
            <p:nvGrpSpPr>
              <p:cNvPr id="332" name="Group 331">
                <a:extLst>
                  <a:ext uri="{FF2B5EF4-FFF2-40B4-BE49-F238E27FC236}">
                    <a16:creationId xmlns:a16="http://schemas.microsoft.com/office/drawing/2014/main" id="{6A65EE4C-5D0A-C24C-827E-DA23AE1205BB}"/>
                  </a:ext>
                </a:extLst>
              </p:cNvPr>
              <p:cNvGrpSpPr/>
              <p:nvPr/>
            </p:nvGrpSpPr>
            <p:grpSpPr>
              <a:xfrm>
                <a:off x="8583561" y="1455174"/>
                <a:ext cx="1759975" cy="1759975"/>
                <a:chOff x="8209935" y="2251587"/>
                <a:chExt cx="1759975" cy="1759975"/>
              </a:xfrm>
            </p:grpSpPr>
            <p:sp>
              <p:nvSpPr>
                <p:cNvPr id="357" name="Cube 356">
                  <a:extLst>
                    <a:ext uri="{FF2B5EF4-FFF2-40B4-BE49-F238E27FC236}">
                      <a16:creationId xmlns:a16="http://schemas.microsoft.com/office/drawing/2014/main" id="{9ACFA2C5-6179-8043-B66E-155F06D9BF9F}"/>
                    </a:ext>
                  </a:extLst>
                </p:cNvPr>
                <p:cNvSpPr/>
                <p:nvPr/>
              </p:nvSpPr>
              <p:spPr bwMode="auto">
                <a:xfrm>
                  <a:off x="8209935" y="22515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8" name="Cube 357">
                  <a:extLst>
                    <a:ext uri="{FF2B5EF4-FFF2-40B4-BE49-F238E27FC236}">
                      <a16:creationId xmlns:a16="http://schemas.microsoft.com/office/drawing/2014/main" id="{9E503CF1-1F3C-7840-AEF3-3AE58018C343}"/>
                    </a:ext>
                  </a:extLst>
                </p:cNvPr>
                <p:cNvSpPr/>
                <p:nvPr/>
              </p:nvSpPr>
              <p:spPr bwMode="auto">
                <a:xfrm>
                  <a:off x="8362335" y="24039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9" name="Cube 358">
                  <a:extLst>
                    <a:ext uri="{FF2B5EF4-FFF2-40B4-BE49-F238E27FC236}">
                      <a16:creationId xmlns:a16="http://schemas.microsoft.com/office/drawing/2014/main" id="{85679435-F96E-9F47-9F16-23E540722BEB}"/>
                    </a:ext>
                  </a:extLst>
                </p:cNvPr>
                <p:cNvSpPr/>
                <p:nvPr/>
              </p:nvSpPr>
              <p:spPr bwMode="auto">
                <a:xfrm>
                  <a:off x="8514735" y="25563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0" name="Cube 359">
                  <a:extLst>
                    <a:ext uri="{FF2B5EF4-FFF2-40B4-BE49-F238E27FC236}">
                      <a16:creationId xmlns:a16="http://schemas.microsoft.com/office/drawing/2014/main" id="{53F79A52-307A-FF41-B7B9-669B9663ECCE}"/>
                    </a:ext>
                  </a:extLst>
                </p:cNvPr>
                <p:cNvSpPr/>
                <p:nvPr/>
              </p:nvSpPr>
              <p:spPr bwMode="auto">
                <a:xfrm>
                  <a:off x="8667135" y="27087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1" name="Cube 360">
                  <a:extLst>
                    <a:ext uri="{FF2B5EF4-FFF2-40B4-BE49-F238E27FC236}">
                      <a16:creationId xmlns:a16="http://schemas.microsoft.com/office/drawing/2014/main" id="{4AC1ED0D-B0D0-D246-BC0F-A0A2CD620E8D}"/>
                    </a:ext>
                  </a:extLst>
                </p:cNvPr>
                <p:cNvSpPr/>
                <p:nvPr/>
              </p:nvSpPr>
              <p:spPr bwMode="auto">
                <a:xfrm>
                  <a:off x="8819535" y="28611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2" name="Cube 361">
                  <a:extLst>
                    <a:ext uri="{FF2B5EF4-FFF2-40B4-BE49-F238E27FC236}">
                      <a16:creationId xmlns:a16="http://schemas.microsoft.com/office/drawing/2014/main" id="{B633CA3C-B296-4D4F-A3BA-150DD55DEAD3}"/>
                    </a:ext>
                  </a:extLst>
                </p:cNvPr>
                <p:cNvSpPr/>
                <p:nvPr/>
              </p:nvSpPr>
              <p:spPr bwMode="auto">
                <a:xfrm>
                  <a:off x="8971935" y="30135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3" name="Cube 362">
                  <a:extLst>
                    <a:ext uri="{FF2B5EF4-FFF2-40B4-BE49-F238E27FC236}">
                      <a16:creationId xmlns:a16="http://schemas.microsoft.com/office/drawing/2014/main" id="{5504D90A-F9FA-7B46-952B-D8653992D254}"/>
                    </a:ext>
                  </a:extLst>
                </p:cNvPr>
                <p:cNvSpPr/>
                <p:nvPr/>
              </p:nvSpPr>
              <p:spPr bwMode="auto">
                <a:xfrm>
                  <a:off x="9124335" y="31659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4" name="Cube 363">
                  <a:extLst>
                    <a:ext uri="{FF2B5EF4-FFF2-40B4-BE49-F238E27FC236}">
                      <a16:creationId xmlns:a16="http://schemas.microsoft.com/office/drawing/2014/main" id="{E069027A-018F-CC48-8594-1F551066E09C}"/>
                    </a:ext>
                  </a:extLst>
                </p:cNvPr>
                <p:cNvSpPr/>
                <p:nvPr/>
              </p:nvSpPr>
              <p:spPr bwMode="auto">
                <a:xfrm>
                  <a:off x="9276735" y="33183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5" name="Cube 364">
                  <a:extLst>
                    <a:ext uri="{FF2B5EF4-FFF2-40B4-BE49-F238E27FC236}">
                      <a16:creationId xmlns:a16="http://schemas.microsoft.com/office/drawing/2014/main" id="{F8F39916-43D2-7648-8D8C-9AB9EDBD6439}"/>
                    </a:ext>
                  </a:extLst>
                </p:cNvPr>
                <p:cNvSpPr/>
                <p:nvPr/>
              </p:nvSpPr>
              <p:spPr bwMode="auto">
                <a:xfrm>
                  <a:off x="9429135" y="34707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6" name="Cube 365">
                  <a:extLst>
                    <a:ext uri="{FF2B5EF4-FFF2-40B4-BE49-F238E27FC236}">
                      <a16:creationId xmlns:a16="http://schemas.microsoft.com/office/drawing/2014/main" id="{059EB0F8-B0E8-3E49-97D9-AD40B5E4872B}"/>
                    </a:ext>
                  </a:extLst>
                </p:cNvPr>
                <p:cNvSpPr/>
                <p:nvPr/>
              </p:nvSpPr>
              <p:spPr bwMode="auto">
                <a:xfrm>
                  <a:off x="9581535" y="36231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7" name="Cube 366">
                  <a:extLst>
                    <a:ext uri="{FF2B5EF4-FFF2-40B4-BE49-F238E27FC236}">
                      <a16:creationId xmlns:a16="http://schemas.microsoft.com/office/drawing/2014/main" id="{81EF0846-6028-2746-BE66-C9E4E4C87658}"/>
                    </a:ext>
                  </a:extLst>
                </p:cNvPr>
                <p:cNvSpPr/>
                <p:nvPr/>
              </p:nvSpPr>
              <p:spPr bwMode="auto">
                <a:xfrm>
                  <a:off x="9733935" y="37755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33" name="Group 332">
                <a:extLst>
                  <a:ext uri="{FF2B5EF4-FFF2-40B4-BE49-F238E27FC236}">
                    <a16:creationId xmlns:a16="http://schemas.microsoft.com/office/drawing/2014/main" id="{0C5DF0F5-205E-FE47-A01D-6B5676E03B34}"/>
                  </a:ext>
                </a:extLst>
              </p:cNvPr>
              <p:cNvGrpSpPr/>
              <p:nvPr/>
            </p:nvGrpSpPr>
            <p:grpSpPr>
              <a:xfrm>
                <a:off x="8175523" y="1469922"/>
                <a:ext cx="1759975" cy="1759975"/>
                <a:chOff x="8209935" y="2251587"/>
                <a:chExt cx="1759975" cy="1759975"/>
              </a:xfrm>
            </p:grpSpPr>
            <p:sp>
              <p:nvSpPr>
                <p:cNvPr id="346" name="Cube 345">
                  <a:extLst>
                    <a:ext uri="{FF2B5EF4-FFF2-40B4-BE49-F238E27FC236}">
                      <a16:creationId xmlns:a16="http://schemas.microsoft.com/office/drawing/2014/main" id="{CFFDFF41-409A-FF40-A8B3-33149F52417D}"/>
                    </a:ext>
                  </a:extLst>
                </p:cNvPr>
                <p:cNvSpPr/>
                <p:nvPr/>
              </p:nvSpPr>
              <p:spPr bwMode="auto">
                <a:xfrm>
                  <a:off x="8209935" y="22515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7" name="Cube 346">
                  <a:extLst>
                    <a:ext uri="{FF2B5EF4-FFF2-40B4-BE49-F238E27FC236}">
                      <a16:creationId xmlns:a16="http://schemas.microsoft.com/office/drawing/2014/main" id="{C2FC5C2F-DB6E-2F42-8535-3DC1A0D8D0EF}"/>
                    </a:ext>
                  </a:extLst>
                </p:cNvPr>
                <p:cNvSpPr/>
                <p:nvPr/>
              </p:nvSpPr>
              <p:spPr bwMode="auto">
                <a:xfrm>
                  <a:off x="8362335" y="24039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8" name="Cube 347">
                  <a:extLst>
                    <a:ext uri="{FF2B5EF4-FFF2-40B4-BE49-F238E27FC236}">
                      <a16:creationId xmlns:a16="http://schemas.microsoft.com/office/drawing/2014/main" id="{8C61DA55-0FFA-FD4F-8114-D88452D8CB72}"/>
                    </a:ext>
                  </a:extLst>
                </p:cNvPr>
                <p:cNvSpPr/>
                <p:nvPr/>
              </p:nvSpPr>
              <p:spPr bwMode="auto">
                <a:xfrm>
                  <a:off x="8514735" y="25563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9" name="Cube 348">
                  <a:extLst>
                    <a:ext uri="{FF2B5EF4-FFF2-40B4-BE49-F238E27FC236}">
                      <a16:creationId xmlns:a16="http://schemas.microsoft.com/office/drawing/2014/main" id="{A6939475-8A29-284B-BBAF-B2FCEC9D5C4F}"/>
                    </a:ext>
                  </a:extLst>
                </p:cNvPr>
                <p:cNvSpPr/>
                <p:nvPr/>
              </p:nvSpPr>
              <p:spPr bwMode="auto">
                <a:xfrm>
                  <a:off x="8667135" y="27087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0" name="Cube 349">
                  <a:extLst>
                    <a:ext uri="{FF2B5EF4-FFF2-40B4-BE49-F238E27FC236}">
                      <a16:creationId xmlns:a16="http://schemas.microsoft.com/office/drawing/2014/main" id="{DDF9E7E9-E73A-4841-9259-6609FE6E88A5}"/>
                    </a:ext>
                  </a:extLst>
                </p:cNvPr>
                <p:cNvSpPr/>
                <p:nvPr/>
              </p:nvSpPr>
              <p:spPr bwMode="auto">
                <a:xfrm>
                  <a:off x="8819535" y="28611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1" name="Cube 350">
                  <a:extLst>
                    <a:ext uri="{FF2B5EF4-FFF2-40B4-BE49-F238E27FC236}">
                      <a16:creationId xmlns:a16="http://schemas.microsoft.com/office/drawing/2014/main" id="{2453298F-FF6C-D548-B44A-0F64BA9AA3C5}"/>
                    </a:ext>
                  </a:extLst>
                </p:cNvPr>
                <p:cNvSpPr/>
                <p:nvPr/>
              </p:nvSpPr>
              <p:spPr bwMode="auto">
                <a:xfrm>
                  <a:off x="8971935" y="30135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2" name="Cube 351">
                  <a:extLst>
                    <a:ext uri="{FF2B5EF4-FFF2-40B4-BE49-F238E27FC236}">
                      <a16:creationId xmlns:a16="http://schemas.microsoft.com/office/drawing/2014/main" id="{1ACF6047-AB8B-B944-B8DC-9D650B6526F0}"/>
                    </a:ext>
                  </a:extLst>
                </p:cNvPr>
                <p:cNvSpPr/>
                <p:nvPr/>
              </p:nvSpPr>
              <p:spPr bwMode="auto">
                <a:xfrm>
                  <a:off x="9124335" y="31659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3" name="Cube 352">
                  <a:extLst>
                    <a:ext uri="{FF2B5EF4-FFF2-40B4-BE49-F238E27FC236}">
                      <a16:creationId xmlns:a16="http://schemas.microsoft.com/office/drawing/2014/main" id="{84940897-9511-0442-951D-1E0796E83007}"/>
                    </a:ext>
                  </a:extLst>
                </p:cNvPr>
                <p:cNvSpPr/>
                <p:nvPr/>
              </p:nvSpPr>
              <p:spPr bwMode="auto">
                <a:xfrm>
                  <a:off x="9276735" y="33183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4" name="Cube 353">
                  <a:extLst>
                    <a:ext uri="{FF2B5EF4-FFF2-40B4-BE49-F238E27FC236}">
                      <a16:creationId xmlns:a16="http://schemas.microsoft.com/office/drawing/2014/main" id="{4BE252DE-9B36-9A45-B0AA-7DE2DFD0C57D}"/>
                    </a:ext>
                  </a:extLst>
                </p:cNvPr>
                <p:cNvSpPr/>
                <p:nvPr/>
              </p:nvSpPr>
              <p:spPr bwMode="auto">
                <a:xfrm>
                  <a:off x="9429135" y="34707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5" name="Cube 354">
                  <a:extLst>
                    <a:ext uri="{FF2B5EF4-FFF2-40B4-BE49-F238E27FC236}">
                      <a16:creationId xmlns:a16="http://schemas.microsoft.com/office/drawing/2014/main" id="{3BE2F0BD-2D3E-9D41-B070-6E0F481F2E7B}"/>
                    </a:ext>
                  </a:extLst>
                </p:cNvPr>
                <p:cNvSpPr/>
                <p:nvPr/>
              </p:nvSpPr>
              <p:spPr bwMode="auto">
                <a:xfrm>
                  <a:off x="9581535" y="36231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6" name="Cube 355">
                  <a:extLst>
                    <a:ext uri="{FF2B5EF4-FFF2-40B4-BE49-F238E27FC236}">
                      <a16:creationId xmlns:a16="http://schemas.microsoft.com/office/drawing/2014/main" id="{DB179A70-1562-7F44-85A1-8A7B454BC4E0}"/>
                    </a:ext>
                  </a:extLst>
                </p:cNvPr>
                <p:cNvSpPr/>
                <p:nvPr/>
              </p:nvSpPr>
              <p:spPr bwMode="auto">
                <a:xfrm>
                  <a:off x="9733935" y="37755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34" name="Group 333">
                <a:extLst>
                  <a:ext uri="{FF2B5EF4-FFF2-40B4-BE49-F238E27FC236}">
                    <a16:creationId xmlns:a16="http://schemas.microsoft.com/office/drawing/2014/main" id="{9293A88A-A180-4C4B-862D-8A62908A87C0}"/>
                  </a:ext>
                </a:extLst>
              </p:cNvPr>
              <p:cNvGrpSpPr/>
              <p:nvPr/>
            </p:nvGrpSpPr>
            <p:grpSpPr>
              <a:xfrm>
                <a:off x="7782232" y="1489587"/>
                <a:ext cx="1759975" cy="1759975"/>
                <a:chOff x="8209935" y="2251587"/>
                <a:chExt cx="1759975" cy="1759975"/>
              </a:xfrm>
            </p:grpSpPr>
            <p:sp>
              <p:nvSpPr>
                <p:cNvPr id="335" name="Cube 334">
                  <a:extLst>
                    <a:ext uri="{FF2B5EF4-FFF2-40B4-BE49-F238E27FC236}">
                      <a16:creationId xmlns:a16="http://schemas.microsoft.com/office/drawing/2014/main" id="{71CAADF8-17C3-2B41-914B-91228469FBBC}"/>
                    </a:ext>
                  </a:extLst>
                </p:cNvPr>
                <p:cNvSpPr/>
                <p:nvPr/>
              </p:nvSpPr>
              <p:spPr bwMode="auto">
                <a:xfrm>
                  <a:off x="8209935" y="22515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6" name="Cube 335">
                  <a:extLst>
                    <a:ext uri="{FF2B5EF4-FFF2-40B4-BE49-F238E27FC236}">
                      <a16:creationId xmlns:a16="http://schemas.microsoft.com/office/drawing/2014/main" id="{87A5A265-59FB-FB46-BDAD-14B96F9F443E}"/>
                    </a:ext>
                  </a:extLst>
                </p:cNvPr>
                <p:cNvSpPr/>
                <p:nvPr/>
              </p:nvSpPr>
              <p:spPr bwMode="auto">
                <a:xfrm>
                  <a:off x="8362335" y="24039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7" name="Cube 336">
                  <a:extLst>
                    <a:ext uri="{FF2B5EF4-FFF2-40B4-BE49-F238E27FC236}">
                      <a16:creationId xmlns:a16="http://schemas.microsoft.com/office/drawing/2014/main" id="{4E5666DB-B9C0-7645-B10F-F1D122A19942}"/>
                    </a:ext>
                  </a:extLst>
                </p:cNvPr>
                <p:cNvSpPr/>
                <p:nvPr/>
              </p:nvSpPr>
              <p:spPr bwMode="auto">
                <a:xfrm>
                  <a:off x="8514735" y="25563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8" name="Cube 337">
                  <a:extLst>
                    <a:ext uri="{FF2B5EF4-FFF2-40B4-BE49-F238E27FC236}">
                      <a16:creationId xmlns:a16="http://schemas.microsoft.com/office/drawing/2014/main" id="{4EAFE566-E83B-8D45-8625-81E83C82B558}"/>
                    </a:ext>
                  </a:extLst>
                </p:cNvPr>
                <p:cNvSpPr/>
                <p:nvPr/>
              </p:nvSpPr>
              <p:spPr bwMode="auto">
                <a:xfrm>
                  <a:off x="8667135" y="27087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9" name="Cube 338">
                  <a:extLst>
                    <a:ext uri="{FF2B5EF4-FFF2-40B4-BE49-F238E27FC236}">
                      <a16:creationId xmlns:a16="http://schemas.microsoft.com/office/drawing/2014/main" id="{938BA1CB-10A3-C44C-96C8-C47802FA3CBD}"/>
                    </a:ext>
                  </a:extLst>
                </p:cNvPr>
                <p:cNvSpPr/>
                <p:nvPr/>
              </p:nvSpPr>
              <p:spPr bwMode="auto">
                <a:xfrm>
                  <a:off x="8819535" y="28611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0" name="Cube 339">
                  <a:extLst>
                    <a:ext uri="{FF2B5EF4-FFF2-40B4-BE49-F238E27FC236}">
                      <a16:creationId xmlns:a16="http://schemas.microsoft.com/office/drawing/2014/main" id="{5C3880C4-394E-744F-932E-F0A4DB3112A0}"/>
                    </a:ext>
                  </a:extLst>
                </p:cNvPr>
                <p:cNvSpPr/>
                <p:nvPr/>
              </p:nvSpPr>
              <p:spPr bwMode="auto">
                <a:xfrm>
                  <a:off x="8971935" y="30135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1" name="Cube 340">
                  <a:extLst>
                    <a:ext uri="{FF2B5EF4-FFF2-40B4-BE49-F238E27FC236}">
                      <a16:creationId xmlns:a16="http://schemas.microsoft.com/office/drawing/2014/main" id="{440DE073-F72C-A642-A96C-A4F7F750456A}"/>
                    </a:ext>
                  </a:extLst>
                </p:cNvPr>
                <p:cNvSpPr/>
                <p:nvPr/>
              </p:nvSpPr>
              <p:spPr bwMode="auto">
                <a:xfrm>
                  <a:off x="9124335" y="31659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2" name="Cube 341">
                  <a:extLst>
                    <a:ext uri="{FF2B5EF4-FFF2-40B4-BE49-F238E27FC236}">
                      <a16:creationId xmlns:a16="http://schemas.microsoft.com/office/drawing/2014/main" id="{C16264BD-341E-054E-BE88-B14520E25870}"/>
                    </a:ext>
                  </a:extLst>
                </p:cNvPr>
                <p:cNvSpPr/>
                <p:nvPr/>
              </p:nvSpPr>
              <p:spPr bwMode="auto">
                <a:xfrm>
                  <a:off x="9276735" y="33183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3" name="Cube 342">
                  <a:extLst>
                    <a:ext uri="{FF2B5EF4-FFF2-40B4-BE49-F238E27FC236}">
                      <a16:creationId xmlns:a16="http://schemas.microsoft.com/office/drawing/2014/main" id="{03AA8132-3508-384A-9D01-E17B63A94615}"/>
                    </a:ext>
                  </a:extLst>
                </p:cNvPr>
                <p:cNvSpPr/>
                <p:nvPr/>
              </p:nvSpPr>
              <p:spPr bwMode="auto">
                <a:xfrm>
                  <a:off x="9429135" y="34707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4" name="Cube 343">
                  <a:extLst>
                    <a:ext uri="{FF2B5EF4-FFF2-40B4-BE49-F238E27FC236}">
                      <a16:creationId xmlns:a16="http://schemas.microsoft.com/office/drawing/2014/main" id="{6C7099D7-D725-8E42-B373-154DA9AF7DAB}"/>
                    </a:ext>
                  </a:extLst>
                </p:cNvPr>
                <p:cNvSpPr/>
                <p:nvPr/>
              </p:nvSpPr>
              <p:spPr bwMode="auto">
                <a:xfrm>
                  <a:off x="9581535" y="36231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5" name="Cube 344">
                  <a:extLst>
                    <a:ext uri="{FF2B5EF4-FFF2-40B4-BE49-F238E27FC236}">
                      <a16:creationId xmlns:a16="http://schemas.microsoft.com/office/drawing/2014/main" id="{BD49181D-BEC6-D84D-915D-F213F0116EBB}"/>
                    </a:ext>
                  </a:extLst>
                </p:cNvPr>
                <p:cNvSpPr/>
                <p:nvPr/>
              </p:nvSpPr>
              <p:spPr bwMode="auto">
                <a:xfrm>
                  <a:off x="9733935" y="37755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368" name="Right Arrow 367">
              <a:extLst>
                <a:ext uri="{FF2B5EF4-FFF2-40B4-BE49-F238E27FC236}">
                  <a16:creationId xmlns:a16="http://schemas.microsoft.com/office/drawing/2014/main" id="{E9DA4141-EC1F-0E49-B740-D15FB953C00C}"/>
                </a:ext>
              </a:extLst>
            </p:cNvPr>
            <p:cNvSpPr/>
            <p:nvPr/>
          </p:nvSpPr>
          <p:spPr bwMode="auto">
            <a:xfrm rot="1437159">
              <a:off x="4916823" y="4731490"/>
              <a:ext cx="1121528" cy="316944"/>
            </a:xfrm>
            <a:prstGeom prst="rightArrow">
              <a:avLst/>
            </a:prstGeom>
            <a:gradFill flip="none" rotWithShape="1">
              <a:gsLst>
                <a:gs pos="0">
                  <a:schemeClr val="bg1">
                    <a:lumMod val="65000"/>
                    <a:tint val="66000"/>
                    <a:satMod val="160000"/>
                  </a:schemeClr>
                </a:gs>
                <a:gs pos="50000">
                  <a:schemeClr val="bg1">
                    <a:lumMod val="65000"/>
                    <a:tint val="44500"/>
                    <a:satMod val="160000"/>
                  </a:schemeClr>
                </a:gs>
                <a:gs pos="100000">
                  <a:schemeClr val="bg1">
                    <a:lumMod val="6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369" name="TextBox 368">
              <a:extLst>
                <a:ext uri="{FF2B5EF4-FFF2-40B4-BE49-F238E27FC236}">
                  <a16:creationId xmlns:a16="http://schemas.microsoft.com/office/drawing/2014/main" id="{C7DD02F2-8954-7843-B3AB-0BEFE09BA3C3}"/>
                </a:ext>
              </a:extLst>
            </p:cNvPr>
            <p:cNvSpPr txBox="1"/>
            <p:nvPr/>
          </p:nvSpPr>
          <p:spPr>
            <a:xfrm>
              <a:off x="6600974" y="3657601"/>
              <a:ext cx="16369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Optimized </a:t>
              </a:r>
              <a:br>
                <a:rPr lang="en-US" sz="1400" dirty="0"/>
              </a:br>
              <a:r>
                <a:rPr lang="en-US" sz="1400" dirty="0"/>
                <a:t>Graviton2 binaries</a:t>
              </a:r>
            </a:p>
          </p:txBody>
        </p:sp>
        <p:sp>
          <p:nvSpPr>
            <p:cNvPr id="370" name="TextBox 369">
              <a:extLst>
                <a:ext uri="{FF2B5EF4-FFF2-40B4-BE49-F238E27FC236}">
                  <a16:creationId xmlns:a16="http://schemas.microsoft.com/office/drawing/2014/main" id="{14E1ACED-407F-BE4D-90CC-50BD82182C8A}"/>
                </a:ext>
              </a:extLst>
            </p:cNvPr>
            <p:cNvSpPr txBox="1"/>
            <p:nvPr/>
          </p:nvSpPr>
          <p:spPr>
            <a:xfrm>
              <a:off x="6759146" y="4338485"/>
              <a:ext cx="14895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Optimized</a:t>
              </a:r>
              <a:br>
                <a:rPr lang="en-US" sz="1400" dirty="0"/>
              </a:br>
              <a:r>
                <a:rPr lang="en-US" sz="1400" dirty="0"/>
                <a:t>Skylake binaries</a:t>
              </a:r>
            </a:p>
          </p:txBody>
        </p:sp>
        <p:sp>
          <p:nvSpPr>
            <p:cNvPr id="371" name="TextBox 370">
              <a:extLst>
                <a:ext uri="{FF2B5EF4-FFF2-40B4-BE49-F238E27FC236}">
                  <a16:creationId xmlns:a16="http://schemas.microsoft.com/office/drawing/2014/main" id="{FB5E6DE8-F5C8-BC4F-982A-34118D9D1E2B}"/>
                </a:ext>
              </a:extLst>
            </p:cNvPr>
            <p:cNvSpPr txBox="1"/>
            <p:nvPr/>
          </p:nvSpPr>
          <p:spPr>
            <a:xfrm>
              <a:off x="6848704" y="4989872"/>
              <a:ext cx="12506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Optimized</a:t>
              </a:r>
              <a:br>
                <a:rPr lang="en-US" sz="1400" dirty="0"/>
              </a:br>
              <a:r>
                <a:rPr lang="en-US" sz="1400" dirty="0"/>
                <a:t>GPU binaries</a:t>
              </a:r>
            </a:p>
          </p:txBody>
        </p:sp>
        <p:sp>
          <p:nvSpPr>
            <p:cNvPr id="372" name="TextBox 371">
              <a:extLst>
                <a:ext uri="{FF2B5EF4-FFF2-40B4-BE49-F238E27FC236}">
                  <a16:creationId xmlns:a16="http://schemas.microsoft.com/office/drawing/2014/main" id="{66483908-3E71-6744-99E6-7A20D08F41B0}"/>
                </a:ext>
              </a:extLst>
            </p:cNvPr>
            <p:cNvSpPr txBox="1"/>
            <p:nvPr/>
          </p:nvSpPr>
          <p:spPr>
            <a:xfrm>
              <a:off x="10597763" y="3721511"/>
              <a:ext cx="1576072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/>
                <a:t>Many </a:t>
              </a:r>
              <a:br>
                <a:rPr lang="en-US" sz="1400" b="1" dirty="0"/>
              </a:br>
              <a:r>
                <a:rPr lang="en-US" sz="1400" b="1" dirty="0"/>
                <a:t>software stacks </a:t>
              </a:r>
              <a:br>
                <a:rPr lang="en-US" sz="1400" dirty="0"/>
              </a:br>
              <a:endParaRPr lang="en-US" sz="1400" dirty="0"/>
            </a:p>
            <a:p>
              <a:pPr algn="ctr"/>
              <a:r>
                <a:rPr lang="en-US" sz="1400" dirty="0"/>
                <a:t>Built for specific:</a:t>
              </a:r>
              <a:br>
                <a:rPr lang="en-US" sz="1400" dirty="0"/>
              </a:br>
              <a:r>
                <a:rPr lang="en-US" sz="1400" dirty="0"/>
                <a:t>Systems</a:t>
              </a:r>
              <a:br>
                <a:rPr lang="en-US" sz="1400" dirty="0"/>
              </a:br>
              <a:r>
                <a:rPr lang="en-US" sz="1400" dirty="0"/>
                <a:t>Compilers</a:t>
              </a:r>
              <a:br>
                <a:rPr lang="en-US" sz="1400" dirty="0"/>
              </a:br>
              <a:r>
                <a:rPr lang="en-US" sz="1400" dirty="0"/>
                <a:t>OS’s</a:t>
              </a:r>
              <a:br>
                <a:rPr lang="en-US" sz="1400" dirty="0"/>
              </a:br>
              <a:r>
                <a:rPr lang="en-US" sz="1400" dirty="0"/>
                <a:t>MPIs</a:t>
              </a:r>
              <a:br>
                <a:rPr lang="en-US" sz="1400" dirty="0"/>
              </a:br>
              <a:r>
                <a:rPr lang="en-US" sz="1400" dirty="0"/>
                <a:t>etc.</a:t>
              </a:r>
            </a:p>
          </p:txBody>
        </p:sp>
        <p:sp>
          <p:nvSpPr>
            <p:cNvPr id="381" name="Right Arrow 380">
              <a:extLst>
                <a:ext uri="{FF2B5EF4-FFF2-40B4-BE49-F238E27FC236}">
                  <a16:creationId xmlns:a16="http://schemas.microsoft.com/office/drawing/2014/main" id="{1CC8AA99-D3B7-D740-A387-4E145B17505E}"/>
                </a:ext>
              </a:extLst>
            </p:cNvPr>
            <p:cNvSpPr/>
            <p:nvPr/>
          </p:nvSpPr>
          <p:spPr bwMode="auto">
            <a:xfrm>
              <a:off x="8202561" y="3733803"/>
              <a:ext cx="577645" cy="336754"/>
            </a:xfrm>
            <a:prstGeom prst="rightArrow">
              <a:avLst/>
            </a:prstGeom>
            <a:gradFill flip="none" rotWithShape="1">
              <a:gsLst>
                <a:gs pos="0">
                  <a:schemeClr val="bg1">
                    <a:lumMod val="65000"/>
                    <a:tint val="66000"/>
                    <a:satMod val="160000"/>
                  </a:schemeClr>
                </a:gs>
                <a:gs pos="50000">
                  <a:schemeClr val="bg1">
                    <a:lumMod val="65000"/>
                    <a:tint val="44500"/>
                    <a:satMod val="160000"/>
                  </a:schemeClr>
                </a:gs>
                <a:gs pos="100000">
                  <a:schemeClr val="bg1">
                    <a:lumMod val="6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grpSp>
          <p:nvGrpSpPr>
            <p:cNvPr id="384" name="Group 383">
              <a:extLst>
                <a:ext uri="{FF2B5EF4-FFF2-40B4-BE49-F238E27FC236}">
                  <a16:creationId xmlns:a16="http://schemas.microsoft.com/office/drawing/2014/main" id="{DF01A0BC-59D2-634F-89FD-238E32891D45}"/>
                </a:ext>
              </a:extLst>
            </p:cNvPr>
            <p:cNvGrpSpPr/>
            <p:nvPr/>
          </p:nvGrpSpPr>
          <p:grpSpPr>
            <a:xfrm>
              <a:off x="8888359" y="3620728"/>
              <a:ext cx="1615702" cy="567815"/>
              <a:chOff x="9143998" y="3964856"/>
              <a:chExt cx="1615702" cy="567815"/>
            </a:xfrm>
          </p:grpSpPr>
          <p:pic>
            <p:nvPicPr>
              <p:cNvPr id="373" name="Graphic 372" descr="Priorities with solid fill">
                <a:extLst>
                  <a:ext uri="{FF2B5EF4-FFF2-40B4-BE49-F238E27FC236}">
                    <a16:creationId xmlns:a16="http://schemas.microsoft.com/office/drawing/2014/main" id="{2E77411D-6AD9-7F46-9344-D0D441800A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143998" y="3988918"/>
                <a:ext cx="528436" cy="528436"/>
              </a:xfrm>
              <a:prstGeom prst="rect">
                <a:avLst/>
              </a:prstGeom>
            </p:spPr>
          </p:pic>
          <p:pic>
            <p:nvPicPr>
              <p:cNvPr id="374" name="Graphic 373" descr="Priorities with solid fill">
                <a:extLst>
                  <a:ext uri="{FF2B5EF4-FFF2-40B4-BE49-F238E27FC236}">
                    <a16:creationId xmlns:a16="http://schemas.microsoft.com/office/drawing/2014/main" id="{C67D2671-32B6-7842-AD16-DAB620DBF0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660943" y="3969772"/>
                <a:ext cx="562899" cy="562899"/>
              </a:xfrm>
              <a:prstGeom prst="rect">
                <a:avLst/>
              </a:prstGeom>
            </p:spPr>
          </p:pic>
          <p:pic>
            <p:nvPicPr>
              <p:cNvPr id="383" name="Graphic 382" descr="Priorities with solid fill">
                <a:extLst>
                  <a:ext uri="{FF2B5EF4-FFF2-40B4-BE49-F238E27FC236}">
                    <a16:creationId xmlns:a16="http://schemas.microsoft.com/office/drawing/2014/main" id="{BF68BBBA-0AF9-2B42-BBE2-862261654A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0196801" y="3964856"/>
                <a:ext cx="562899" cy="562899"/>
              </a:xfrm>
              <a:prstGeom prst="rect">
                <a:avLst/>
              </a:prstGeom>
            </p:spPr>
          </p:pic>
        </p:grpSp>
        <p:grpSp>
          <p:nvGrpSpPr>
            <p:cNvPr id="385" name="Group 384">
              <a:extLst>
                <a:ext uri="{FF2B5EF4-FFF2-40B4-BE49-F238E27FC236}">
                  <a16:creationId xmlns:a16="http://schemas.microsoft.com/office/drawing/2014/main" id="{198643BC-F4D6-CD47-BAC0-B851EED00A90}"/>
                </a:ext>
              </a:extLst>
            </p:cNvPr>
            <p:cNvGrpSpPr/>
            <p:nvPr/>
          </p:nvGrpSpPr>
          <p:grpSpPr>
            <a:xfrm>
              <a:off x="8893275" y="4304070"/>
              <a:ext cx="1615702" cy="567815"/>
              <a:chOff x="9143998" y="3964856"/>
              <a:chExt cx="1615702" cy="567815"/>
            </a:xfrm>
          </p:grpSpPr>
          <p:pic>
            <p:nvPicPr>
              <p:cNvPr id="386" name="Graphic 385" descr="Priorities with solid fill">
                <a:extLst>
                  <a:ext uri="{FF2B5EF4-FFF2-40B4-BE49-F238E27FC236}">
                    <a16:creationId xmlns:a16="http://schemas.microsoft.com/office/drawing/2014/main" id="{C862B25A-EABA-5648-B305-EAB3E56B2B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143998" y="3988918"/>
                <a:ext cx="528436" cy="528436"/>
              </a:xfrm>
              <a:prstGeom prst="rect">
                <a:avLst/>
              </a:prstGeom>
            </p:spPr>
          </p:pic>
          <p:pic>
            <p:nvPicPr>
              <p:cNvPr id="387" name="Graphic 386" descr="Priorities with solid fill">
                <a:extLst>
                  <a:ext uri="{FF2B5EF4-FFF2-40B4-BE49-F238E27FC236}">
                    <a16:creationId xmlns:a16="http://schemas.microsoft.com/office/drawing/2014/main" id="{EEB20F4C-DC66-8D4A-BE35-ACC92E847B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660943" y="3969772"/>
                <a:ext cx="562899" cy="562899"/>
              </a:xfrm>
              <a:prstGeom prst="rect">
                <a:avLst/>
              </a:prstGeom>
            </p:spPr>
          </p:pic>
          <p:pic>
            <p:nvPicPr>
              <p:cNvPr id="388" name="Graphic 387" descr="Priorities with solid fill">
                <a:extLst>
                  <a:ext uri="{FF2B5EF4-FFF2-40B4-BE49-F238E27FC236}">
                    <a16:creationId xmlns:a16="http://schemas.microsoft.com/office/drawing/2014/main" id="{F34F8588-95BF-BC46-B4BC-7A4AF456CC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0196801" y="3964856"/>
                <a:ext cx="562899" cy="562899"/>
              </a:xfrm>
              <a:prstGeom prst="rect">
                <a:avLst/>
              </a:prstGeom>
            </p:spPr>
          </p:pic>
        </p:grpSp>
        <p:sp>
          <p:nvSpPr>
            <p:cNvPr id="389" name="Right Arrow 388">
              <a:extLst>
                <a:ext uri="{FF2B5EF4-FFF2-40B4-BE49-F238E27FC236}">
                  <a16:creationId xmlns:a16="http://schemas.microsoft.com/office/drawing/2014/main" id="{F7180214-22FF-4D46-AD25-DA6C5561032E}"/>
                </a:ext>
              </a:extLst>
            </p:cNvPr>
            <p:cNvSpPr/>
            <p:nvPr/>
          </p:nvSpPr>
          <p:spPr bwMode="auto">
            <a:xfrm>
              <a:off x="8209935" y="4385188"/>
              <a:ext cx="577645" cy="336754"/>
            </a:xfrm>
            <a:prstGeom prst="rightArrow">
              <a:avLst/>
            </a:prstGeom>
            <a:gradFill flip="none" rotWithShape="1">
              <a:gsLst>
                <a:gs pos="0">
                  <a:schemeClr val="bg1">
                    <a:lumMod val="65000"/>
                    <a:tint val="66000"/>
                    <a:satMod val="160000"/>
                  </a:schemeClr>
                </a:gs>
                <a:gs pos="50000">
                  <a:schemeClr val="bg1">
                    <a:lumMod val="65000"/>
                    <a:tint val="44500"/>
                    <a:satMod val="160000"/>
                  </a:schemeClr>
                </a:gs>
                <a:gs pos="100000">
                  <a:schemeClr val="bg1">
                    <a:lumMod val="6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grpSp>
          <p:nvGrpSpPr>
            <p:cNvPr id="390" name="Group 389">
              <a:extLst>
                <a:ext uri="{FF2B5EF4-FFF2-40B4-BE49-F238E27FC236}">
                  <a16:creationId xmlns:a16="http://schemas.microsoft.com/office/drawing/2014/main" id="{3D73C1A5-64B6-9548-9687-211F137EBD65}"/>
                </a:ext>
              </a:extLst>
            </p:cNvPr>
            <p:cNvGrpSpPr/>
            <p:nvPr/>
          </p:nvGrpSpPr>
          <p:grpSpPr>
            <a:xfrm>
              <a:off x="8927689" y="4987412"/>
              <a:ext cx="1615702" cy="567815"/>
              <a:chOff x="9143998" y="3964856"/>
              <a:chExt cx="1615702" cy="567815"/>
            </a:xfrm>
          </p:grpSpPr>
          <p:pic>
            <p:nvPicPr>
              <p:cNvPr id="391" name="Graphic 390" descr="Priorities with solid fill">
                <a:extLst>
                  <a:ext uri="{FF2B5EF4-FFF2-40B4-BE49-F238E27FC236}">
                    <a16:creationId xmlns:a16="http://schemas.microsoft.com/office/drawing/2014/main" id="{09276671-E5B2-3C42-AEDF-1A43F2F830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143998" y="3988918"/>
                <a:ext cx="528436" cy="528436"/>
              </a:xfrm>
              <a:prstGeom prst="rect">
                <a:avLst/>
              </a:prstGeom>
            </p:spPr>
          </p:pic>
          <p:pic>
            <p:nvPicPr>
              <p:cNvPr id="392" name="Graphic 391" descr="Priorities with solid fill">
                <a:extLst>
                  <a:ext uri="{FF2B5EF4-FFF2-40B4-BE49-F238E27FC236}">
                    <a16:creationId xmlns:a16="http://schemas.microsoft.com/office/drawing/2014/main" id="{27071ADD-3211-4D48-9630-85C59F404D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660943" y="3969772"/>
                <a:ext cx="562899" cy="562899"/>
              </a:xfrm>
              <a:prstGeom prst="rect">
                <a:avLst/>
              </a:prstGeom>
            </p:spPr>
          </p:pic>
          <p:pic>
            <p:nvPicPr>
              <p:cNvPr id="393" name="Graphic 392" descr="Priorities with solid fill">
                <a:extLst>
                  <a:ext uri="{FF2B5EF4-FFF2-40B4-BE49-F238E27FC236}">
                    <a16:creationId xmlns:a16="http://schemas.microsoft.com/office/drawing/2014/main" id="{F0CDA9D5-F793-B64E-9CB2-D167D92F62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0196801" y="3964856"/>
                <a:ext cx="562899" cy="562899"/>
              </a:xfrm>
              <a:prstGeom prst="rect">
                <a:avLst/>
              </a:prstGeom>
            </p:spPr>
          </p:pic>
        </p:grpSp>
        <p:sp>
          <p:nvSpPr>
            <p:cNvPr id="394" name="Right Arrow 393">
              <a:extLst>
                <a:ext uri="{FF2B5EF4-FFF2-40B4-BE49-F238E27FC236}">
                  <a16:creationId xmlns:a16="http://schemas.microsoft.com/office/drawing/2014/main" id="{8D235D27-D9C1-C947-B549-F28E471BCA0C}"/>
                </a:ext>
              </a:extLst>
            </p:cNvPr>
            <p:cNvSpPr/>
            <p:nvPr/>
          </p:nvSpPr>
          <p:spPr bwMode="auto">
            <a:xfrm>
              <a:off x="8244349" y="5068530"/>
              <a:ext cx="577645" cy="336754"/>
            </a:xfrm>
            <a:prstGeom prst="rightArrow">
              <a:avLst/>
            </a:prstGeom>
            <a:gradFill flip="none" rotWithShape="1">
              <a:gsLst>
                <a:gs pos="0">
                  <a:schemeClr val="bg1">
                    <a:lumMod val="65000"/>
                    <a:tint val="66000"/>
                    <a:satMod val="160000"/>
                  </a:schemeClr>
                </a:gs>
                <a:gs pos="50000">
                  <a:schemeClr val="bg1">
                    <a:lumMod val="65000"/>
                    <a:tint val="44500"/>
                    <a:satMod val="160000"/>
                  </a:schemeClr>
                </a:gs>
                <a:gs pos="100000">
                  <a:schemeClr val="bg1">
                    <a:lumMod val="6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grpSp>
          <p:nvGrpSpPr>
            <p:cNvPr id="398" name="Group 397">
              <a:extLst>
                <a:ext uri="{FF2B5EF4-FFF2-40B4-BE49-F238E27FC236}">
                  <a16:creationId xmlns:a16="http://schemas.microsoft.com/office/drawing/2014/main" id="{8BF8E3F6-E378-EA4A-98BF-023CDB8D1313}"/>
                </a:ext>
              </a:extLst>
            </p:cNvPr>
            <p:cNvGrpSpPr/>
            <p:nvPr/>
          </p:nvGrpSpPr>
          <p:grpSpPr>
            <a:xfrm>
              <a:off x="115529" y="3999823"/>
              <a:ext cx="864564" cy="936689"/>
              <a:chOff x="95865" y="4225964"/>
              <a:chExt cx="864564" cy="936689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BC858E7-69E7-2A49-866E-861C55DE879C}"/>
                  </a:ext>
                </a:extLst>
              </p:cNvPr>
              <p:cNvSpPr txBox="1"/>
              <p:nvPr/>
            </p:nvSpPr>
            <p:spPr>
              <a:xfrm>
                <a:off x="95865" y="4793225"/>
                <a:ext cx="864564" cy="369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err="1"/>
                  <a:t>Spack</a:t>
                </a:r>
                <a:endParaRPr lang="en-US" b="1" dirty="0"/>
              </a:p>
            </p:txBody>
          </p:sp>
          <p:pic>
            <p:nvPicPr>
              <p:cNvPr id="397" name="Picture 396" descr="spack-logo.pdf">
                <a:extLst>
                  <a:ext uri="{FF2B5EF4-FFF2-40B4-BE49-F238E27FC236}">
                    <a16:creationId xmlns:a16="http://schemas.microsoft.com/office/drawing/2014/main" id="{8EBB12E7-FFC9-6B44-90AE-139BD03303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0823" y="4225964"/>
                <a:ext cx="616597" cy="615002"/>
              </a:xfrm>
              <a:prstGeom prst="rect">
                <a:avLst/>
              </a:prstGeom>
            </p:spPr>
          </p:pic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CB6A153-8D3F-DF26-6D79-0C5B99DC0346}"/>
              </a:ext>
            </a:extLst>
          </p:cNvPr>
          <p:cNvGrpSpPr/>
          <p:nvPr/>
        </p:nvGrpSpPr>
        <p:grpSpPr>
          <a:xfrm>
            <a:off x="1588" y="1381966"/>
            <a:ext cx="12188825" cy="2167449"/>
            <a:chOff x="-1" y="1381965"/>
            <a:chExt cx="12188825" cy="216744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BB77AD4-402E-0940-ADAE-3A7E808FA57D}"/>
                </a:ext>
              </a:extLst>
            </p:cNvPr>
            <p:cNvSpPr txBox="1"/>
            <p:nvPr/>
          </p:nvSpPr>
          <p:spPr>
            <a:xfrm>
              <a:off x="0" y="2173256"/>
              <a:ext cx="2133362" cy="646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Traditional </a:t>
              </a:r>
              <a:br>
                <a:rPr lang="en-US" b="1" dirty="0"/>
              </a:br>
              <a:r>
                <a:rPr lang="en-US" b="1" dirty="0"/>
                <a:t>package manager</a:t>
              </a: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1F379288-8600-D54E-9BB8-4E0422891C84}"/>
                </a:ext>
              </a:extLst>
            </p:cNvPr>
            <p:cNvGrpSpPr/>
            <p:nvPr/>
          </p:nvGrpSpPr>
          <p:grpSpPr>
            <a:xfrm>
              <a:off x="1666135" y="1381965"/>
              <a:ext cx="1754403" cy="1184480"/>
              <a:chOff x="1696066" y="1401095"/>
              <a:chExt cx="2512142" cy="1696066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288AF081-BFAA-1344-BAA4-8D7066F02B7B}"/>
                  </a:ext>
                </a:extLst>
              </p:cNvPr>
              <p:cNvGrpSpPr/>
              <p:nvPr/>
            </p:nvGrpSpPr>
            <p:grpSpPr>
              <a:xfrm>
                <a:off x="2664543" y="1415843"/>
                <a:ext cx="1543665" cy="1681318"/>
                <a:chOff x="2517058" y="1553495"/>
                <a:chExt cx="1543665" cy="1681318"/>
              </a:xfrm>
            </p:grpSpPr>
            <p:sp>
              <p:nvSpPr>
                <p:cNvPr id="8" name="Folded Corner 7">
                  <a:extLst>
                    <a:ext uri="{FF2B5EF4-FFF2-40B4-BE49-F238E27FC236}">
                      <a16:creationId xmlns:a16="http://schemas.microsoft.com/office/drawing/2014/main" id="{62542097-4DC3-1E47-9A50-1289E9C27AAC}"/>
                    </a:ext>
                  </a:extLst>
                </p:cNvPr>
                <p:cNvSpPr/>
                <p:nvPr/>
              </p:nvSpPr>
              <p:spPr bwMode="auto">
                <a:xfrm rot="10800000">
                  <a:off x="2517058" y="1553495"/>
                  <a:ext cx="324465" cy="462118"/>
                </a:xfrm>
                <a:prstGeom prst="foldedCorner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" name="Folded Corner 8">
                  <a:extLst>
                    <a:ext uri="{FF2B5EF4-FFF2-40B4-BE49-F238E27FC236}">
                      <a16:creationId xmlns:a16="http://schemas.microsoft.com/office/drawing/2014/main" id="{F6AD902C-401E-BC41-AED5-00FC83206107}"/>
                    </a:ext>
                  </a:extLst>
                </p:cNvPr>
                <p:cNvSpPr/>
                <p:nvPr/>
              </p:nvSpPr>
              <p:spPr bwMode="auto">
                <a:xfrm rot="10800000">
                  <a:off x="2669458" y="1705895"/>
                  <a:ext cx="324465" cy="462118"/>
                </a:xfrm>
                <a:prstGeom prst="foldedCorner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" name="Folded Corner 9">
                  <a:extLst>
                    <a:ext uri="{FF2B5EF4-FFF2-40B4-BE49-F238E27FC236}">
                      <a16:creationId xmlns:a16="http://schemas.microsoft.com/office/drawing/2014/main" id="{86CC0A43-9CB2-F044-B1F1-8DE40A2A8C27}"/>
                    </a:ext>
                  </a:extLst>
                </p:cNvPr>
                <p:cNvSpPr/>
                <p:nvPr/>
              </p:nvSpPr>
              <p:spPr bwMode="auto">
                <a:xfrm rot="10800000">
                  <a:off x="2821858" y="1858295"/>
                  <a:ext cx="324465" cy="462118"/>
                </a:xfrm>
                <a:prstGeom prst="foldedCorner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" name="Folded Corner 10">
                  <a:extLst>
                    <a:ext uri="{FF2B5EF4-FFF2-40B4-BE49-F238E27FC236}">
                      <a16:creationId xmlns:a16="http://schemas.microsoft.com/office/drawing/2014/main" id="{137B07AE-47A2-0E47-B590-93D233C22816}"/>
                    </a:ext>
                  </a:extLst>
                </p:cNvPr>
                <p:cNvSpPr/>
                <p:nvPr/>
              </p:nvSpPr>
              <p:spPr bwMode="auto">
                <a:xfrm rot="10800000">
                  <a:off x="2974258" y="2010695"/>
                  <a:ext cx="324465" cy="462118"/>
                </a:xfrm>
                <a:prstGeom prst="foldedCorner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" name="Folded Corner 11">
                  <a:extLst>
                    <a:ext uri="{FF2B5EF4-FFF2-40B4-BE49-F238E27FC236}">
                      <a16:creationId xmlns:a16="http://schemas.microsoft.com/office/drawing/2014/main" id="{7F9C790D-D7E8-9C4F-852C-07865DBCF5A6}"/>
                    </a:ext>
                  </a:extLst>
                </p:cNvPr>
                <p:cNvSpPr/>
                <p:nvPr/>
              </p:nvSpPr>
              <p:spPr bwMode="auto">
                <a:xfrm rot="10800000">
                  <a:off x="3126658" y="2163095"/>
                  <a:ext cx="324465" cy="462118"/>
                </a:xfrm>
                <a:prstGeom prst="foldedCorner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" name="Folded Corner 12">
                  <a:extLst>
                    <a:ext uri="{FF2B5EF4-FFF2-40B4-BE49-F238E27FC236}">
                      <a16:creationId xmlns:a16="http://schemas.microsoft.com/office/drawing/2014/main" id="{E226DE94-E089-6144-B776-6AF70835B9D4}"/>
                    </a:ext>
                  </a:extLst>
                </p:cNvPr>
                <p:cNvSpPr/>
                <p:nvPr/>
              </p:nvSpPr>
              <p:spPr bwMode="auto">
                <a:xfrm rot="10800000">
                  <a:off x="3279058" y="2315495"/>
                  <a:ext cx="324465" cy="462118"/>
                </a:xfrm>
                <a:prstGeom prst="foldedCorner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" name="Folded Corner 13">
                  <a:extLst>
                    <a:ext uri="{FF2B5EF4-FFF2-40B4-BE49-F238E27FC236}">
                      <a16:creationId xmlns:a16="http://schemas.microsoft.com/office/drawing/2014/main" id="{6232EA9B-1975-F648-BAF2-194F9C4BC51B}"/>
                    </a:ext>
                  </a:extLst>
                </p:cNvPr>
                <p:cNvSpPr/>
                <p:nvPr/>
              </p:nvSpPr>
              <p:spPr bwMode="auto">
                <a:xfrm rot="10800000">
                  <a:off x="3431458" y="2467895"/>
                  <a:ext cx="324465" cy="462118"/>
                </a:xfrm>
                <a:prstGeom prst="foldedCorner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" name="Folded Corner 14">
                  <a:extLst>
                    <a:ext uri="{FF2B5EF4-FFF2-40B4-BE49-F238E27FC236}">
                      <a16:creationId xmlns:a16="http://schemas.microsoft.com/office/drawing/2014/main" id="{F2A3B695-0FA9-6B40-929B-F969079DF9E5}"/>
                    </a:ext>
                  </a:extLst>
                </p:cNvPr>
                <p:cNvSpPr/>
                <p:nvPr/>
              </p:nvSpPr>
              <p:spPr bwMode="auto">
                <a:xfrm rot="10800000">
                  <a:off x="3583858" y="2620295"/>
                  <a:ext cx="324465" cy="462118"/>
                </a:xfrm>
                <a:prstGeom prst="foldedCorner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" name="Folded Corner 15">
                  <a:extLst>
                    <a:ext uri="{FF2B5EF4-FFF2-40B4-BE49-F238E27FC236}">
                      <a16:creationId xmlns:a16="http://schemas.microsoft.com/office/drawing/2014/main" id="{C929F9BB-AE4D-2844-B962-58B7F97AA978}"/>
                    </a:ext>
                  </a:extLst>
                </p:cNvPr>
                <p:cNvSpPr/>
                <p:nvPr/>
              </p:nvSpPr>
              <p:spPr bwMode="auto">
                <a:xfrm rot="10800000">
                  <a:off x="3736258" y="2772695"/>
                  <a:ext cx="324465" cy="462118"/>
                </a:xfrm>
                <a:prstGeom prst="foldedCorner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6EC732EB-85D0-9149-AB15-B9B7B99129B0}"/>
                  </a:ext>
                </a:extLst>
              </p:cNvPr>
              <p:cNvGrpSpPr/>
              <p:nvPr/>
            </p:nvGrpSpPr>
            <p:grpSpPr>
              <a:xfrm>
                <a:off x="2222091" y="1406011"/>
                <a:ext cx="1543665" cy="1681318"/>
                <a:chOff x="2517058" y="1553495"/>
                <a:chExt cx="1543665" cy="1681318"/>
              </a:xfrm>
            </p:grpSpPr>
            <p:sp>
              <p:nvSpPr>
                <p:cNvPr id="50" name="Folded Corner 49">
                  <a:extLst>
                    <a:ext uri="{FF2B5EF4-FFF2-40B4-BE49-F238E27FC236}">
                      <a16:creationId xmlns:a16="http://schemas.microsoft.com/office/drawing/2014/main" id="{B2A93701-89C3-254E-B033-5BE50581AB02}"/>
                    </a:ext>
                  </a:extLst>
                </p:cNvPr>
                <p:cNvSpPr/>
                <p:nvPr/>
              </p:nvSpPr>
              <p:spPr bwMode="auto">
                <a:xfrm rot="10800000">
                  <a:off x="2517058" y="1553495"/>
                  <a:ext cx="324465" cy="462118"/>
                </a:xfrm>
                <a:prstGeom prst="foldedCorner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1" name="Folded Corner 50">
                  <a:extLst>
                    <a:ext uri="{FF2B5EF4-FFF2-40B4-BE49-F238E27FC236}">
                      <a16:creationId xmlns:a16="http://schemas.microsoft.com/office/drawing/2014/main" id="{43E28DCC-6754-2E47-AF5B-D29CE8B5EAD0}"/>
                    </a:ext>
                  </a:extLst>
                </p:cNvPr>
                <p:cNvSpPr/>
                <p:nvPr/>
              </p:nvSpPr>
              <p:spPr bwMode="auto">
                <a:xfrm rot="10800000">
                  <a:off x="2669458" y="1705895"/>
                  <a:ext cx="324465" cy="462118"/>
                </a:xfrm>
                <a:prstGeom prst="foldedCorner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" name="Folded Corner 51">
                  <a:extLst>
                    <a:ext uri="{FF2B5EF4-FFF2-40B4-BE49-F238E27FC236}">
                      <a16:creationId xmlns:a16="http://schemas.microsoft.com/office/drawing/2014/main" id="{F5AA6482-AB83-7C4C-B55A-9D8CA093B594}"/>
                    </a:ext>
                  </a:extLst>
                </p:cNvPr>
                <p:cNvSpPr/>
                <p:nvPr/>
              </p:nvSpPr>
              <p:spPr bwMode="auto">
                <a:xfrm rot="10800000">
                  <a:off x="2821858" y="1858295"/>
                  <a:ext cx="324465" cy="462118"/>
                </a:xfrm>
                <a:prstGeom prst="foldedCorner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3" name="Folded Corner 52">
                  <a:extLst>
                    <a:ext uri="{FF2B5EF4-FFF2-40B4-BE49-F238E27FC236}">
                      <a16:creationId xmlns:a16="http://schemas.microsoft.com/office/drawing/2014/main" id="{2C38F6A1-43D0-944E-B1EB-F70ECDFC2AE6}"/>
                    </a:ext>
                  </a:extLst>
                </p:cNvPr>
                <p:cNvSpPr/>
                <p:nvPr/>
              </p:nvSpPr>
              <p:spPr bwMode="auto">
                <a:xfrm rot="10800000">
                  <a:off x="2974258" y="2010695"/>
                  <a:ext cx="324465" cy="462118"/>
                </a:xfrm>
                <a:prstGeom prst="foldedCorner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4" name="Folded Corner 53">
                  <a:extLst>
                    <a:ext uri="{FF2B5EF4-FFF2-40B4-BE49-F238E27FC236}">
                      <a16:creationId xmlns:a16="http://schemas.microsoft.com/office/drawing/2014/main" id="{A1E60B49-4615-1C41-ABE9-30CD2C845DC2}"/>
                    </a:ext>
                  </a:extLst>
                </p:cNvPr>
                <p:cNvSpPr/>
                <p:nvPr/>
              </p:nvSpPr>
              <p:spPr bwMode="auto">
                <a:xfrm rot="10800000">
                  <a:off x="3126658" y="2163095"/>
                  <a:ext cx="324465" cy="462118"/>
                </a:xfrm>
                <a:prstGeom prst="foldedCorner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" name="Folded Corner 54">
                  <a:extLst>
                    <a:ext uri="{FF2B5EF4-FFF2-40B4-BE49-F238E27FC236}">
                      <a16:creationId xmlns:a16="http://schemas.microsoft.com/office/drawing/2014/main" id="{EAEF2F61-519F-324E-A6B9-9922BE1D3B3E}"/>
                    </a:ext>
                  </a:extLst>
                </p:cNvPr>
                <p:cNvSpPr/>
                <p:nvPr/>
              </p:nvSpPr>
              <p:spPr bwMode="auto">
                <a:xfrm rot="10800000">
                  <a:off x="3279058" y="2315495"/>
                  <a:ext cx="324465" cy="462118"/>
                </a:xfrm>
                <a:prstGeom prst="foldedCorner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6" name="Folded Corner 55">
                  <a:extLst>
                    <a:ext uri="{FF2B5EF4-FFF2-40B4-BE49-F238E27FC236}">
                      <a16:creationId xmlns:a16="http://schemas.microsoft.com/office/drawing/2014/main" id="{313A2D9F-E3E1-1E48-BCD4-962F383261C6}"/>
                    </a:ext>
                  </a:extLst>
                </p:cNvPr>
                <p:cNvSpPr/>
                <p:nvPr/>
              </p:nvSpPr>
              <p:spPr bwMode="auto">
                <a:xfrm rot="10800000">
                  <a:off x="3431458" y="2467895"/>
                  <a:ext cx="324465" cy="462118"/>
                </a:xfrm>
                <a:prstGeom prst="foldedCorner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" name="Folded Corner 56">
                  <a:extLst>
                    <a:ext uri="{FF2B5EF4-FFF2-40B4-BE49-F238E27FC236}">
                      <a16:creationId xmlns:a16="http://schemas.microsoft.com/office/drawing/2014/main" id="{27FC77EC-3EAB-9E49-A468-B41F50DF4415}"/>
                    </a:ext>
                  </a:extLst>
                </p:cNvPr>
                <p:cNvSpPr/>
                <p:nvPr/>
              </p:nvSpPr>
              <p:spPr bwMode="auto">
                <a:xfrm rot="10800000">
                  <a:off x="3583858" y="2620295"/>
                  <a:ext cx="324465" cy="462118"/>
                </a:xfrm>
                <a:prstGeom prst="foldedCorner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" name="Folded Corner 57">
                  <a:extLst>
                    <a:ext uri="{FF2B5EF4-FFF2-40B4-BE49-F238E27FC236}">
                      <a16:creationId xmlns:a16="http://schemas.microsoft.com/office/drawing/2014/main" id="{9C7ACEC0-75AE-4841-90BF-9BDFF7271A85}"/>
                    </a:ext>
                  </a:extLst>
                </p:cNvPr>
                <p:cNvSpPr/>
                <p:nvPr/>
              </p:nvSpPr>
              <p:spPr bwMode="auto">
                <a:xfrm rot="10800000">
                  <a:off x="3736258" y="2772695"/>
                  <a:ext cx="324465" cy="462118"/>
                </a:xfrm>
                <a:prstGeom prst="foldedCorner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8207C64D-6E1F-E143-9D9F-8996C56DB735}"/>
                  </a:ext>
                </a:extLst>
              </p:cNvPr>
              <p:cNvGrpSpPr/>
              <p:nvPr/>
            </p:nvGrpSpPr>
            <p:grpSpPr>
              <a:xfrm>
                <a:off x="1696066" y="1401095"/>
                <a:ext cx="1543665" cy="1681318"/>
                <a:chOff x="2517058" y="1553495"/>
                <a:chExt cx="1543665" cy="1681318"/>
              </a:xfrm>
            </p:grpSpPr>
            <p:sp>
              <p:nvSpPr>
                <p:cNvPr id="60" name="Folded Corner 59">
                  <a:extLst>
                    <a:ext uri="{FF2B5EF4-FFF2-40B4-BE49-F238E27FC236}">
                      <a16:creationId xmlns:a16="http://schemas.microsoft.com/office/drawing/2014/main" id="{C6F34E2B-4E46-A240-A408-29DE3AFA1491}"/>
                    </a:ext>
                  </a:extLst>
                </p:cNvPr>
                <p:cNvSpPr/>
                <p:nvPr/>
              </p:nvSpPr>
              <p:spPr bwMode="auto">
                <a:xfrm rot="10800000">
                  <a:off x="2517058" y="1553495"/>
                  <a:ext cx="324465" cy="462118"/>
                </a:xfrm>
                <a:prstGeom prst="foldedCorner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1" name="Folded Corner 60">
                  <a:extLst>
                    <a:ext uri="{FF2B5EF4-FFF2-40B4-BE49-F238E27FC236}">
                      <a16:creationId xmlns:a16="http://schemas.microsoft.com/office/drawing/2014/main" id="{8F7EB3F0-B04F-6843-9FC5-99E3A1CE1DFE}"/>
                    </a:ext>
                  </a:extLst>
                </p:cNvPr>
                <p:cNvSpPr/>
                <p:nvPr/>
              </p:nvSpPr>
              <p:spPr bwMode="auto">
                <a:xfrm rot="10800000">
                  <a:off x="2669458" y="1705895"/>
                  <a:ext cx="324465" cy="462118"/>
                </a:xfrm>
                <a:prstGeom prst="foldedCorner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2" name="Folded Corner 61">
                  <a:extLst>
                    <a:ext uri="{FF2B5EF4-FFF2-40B4-BE49-F238E27FC236}">
                      <a16:creationId xmlns:a16="http://schemas.microsoft.com/office/drawing/2014/main" id="{BA624A1D-9E00-214D-ABA2-5A134C42965A}"/>
                    </a:ext>
                  </a:extLst>
                </p:cNvPr>
                <p:cNvSpPr/>
                <p:nvPr/>
              </p:nvSpPr>
              <p:spPr bwMode="auto">
                <a:xfrm rot="10800000">
                  <a:off x="2821858" y="1858295"/>
                  <a:ext cx="324465" cy="462118"/>
                </a:xfrm>
                <a:prstGeom prst="foldedCorner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" name="Folded Corner 62">
                  <a:extLst>
                    <a:ext uri="{FF2B5EF4-FFF2-40B4-BE49-F238E27FC236}">
                      <a16:creationId xmlns:a16="http://schemas.microsoft.com/office/drawing/2014/main" id="{2596A0A0-8455-774C-A0FE-9A2DC2A580D3}"/>
                    </a:ext>
                  </a:extLst>
                </p:cNvPr>
                <p:cNvSpPr/>
                <p:nvPr/>
              </p:nvSpPr>
              <p:spPr bwMode="auto">
                <a:xfrm rot="10800000">
                  <a:off x="2974258" y="2010695"/>
                  <a:ext cx="324465" cy="462118"/>
                </a:xfrm>
                <a:prstGeom prst="foldedCorner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4" name="Folded Corner 63">
                  <a:extLst>
                    <a:ext uri="{FF2B5EF4-FFF2-40B4-BE49-F238E27FC236}">
                      <a16:creationId xmlns:a16="http://schemas.microsoft.com/office/drawing/2014/main" id="{65E6B18A-9536-1845-917A-02A4452FB4B0}"/>
                    </a:ext>
                  </a:extLst>
                </p:cNvPr>
                <p:cNvSpPr/>
                <p:nvPr/>
              </p:nvSpPr>
              <p:spPr bwMode="auto">
                <a:xfrm rot="10800000">
                  <a:off x="3126658" y="2163095"/>
                  <a:ext cx="324465" cy="462118"/>
                </a:xfrm>
                <a:prstGeom prst="foldedCorner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5" name="Folded Corner 64">
                  <a:extLst>
                    <a:ext uri="{FF2B5EF4-FFF2-40B4-BE49-F238E27FC236}">
                      <a16:creationId xmlns:a16="http://schemas.microsoft.com/office/drawing/2014/main" id="{0F9D31E4-16B5-1E4C-A1CE-0AB20139B21D}"/>
                    </a:ext>
                  </a:extLst>
                </p:cNvPr>
                <p:cNvSpPr/>
                <p:nvPr/>
              </p:nvSpPr>
              <p:spPr bwMode="auto">
                <a:xfrm rot="10800000">
                  <a:off x="3279058" y="2315495"/>
                  <a:ext cx="324465" cy="462118"/>
                </a:xfrm>
                <a:prstGeom prst="foldedCorner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6" name="Folded Corner 65">
                  <a:extLst>
                    <a:ext uri="{FF2B5EF4-FFF2-40B4-BE49-F238E27FC236}">
                      <a16:creationId xmlns:a16="http://schemas.microsoft.com/office/drawing/2014/main" id="{68CC2EC0-109E-4248-8BA9-227BB03E2954}"/>
                    </a:ext>
                  </a:extLst>
                </p:cNvPr>
                <p:cNvSpPr/>
                <p:nvPr/>
              </p:nvSpPr>
              <p:spPr bwMode="auto">
                <a:xfrm rot="10800000">
                  <a:off x="3431458" y="2467895"/>
                  <a:ext cx="324465" cy="462118"/>
                </a:xfrm>
                <a:prstGeom prst="foldedCorner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7" name="Folded Corner 66">
                  <a:extLst>
                    <a:ext uri="{FF2B5EF4-FFF2-40B4-BE49-F238E27FC236}">
                      <a16:creationId xmlns:a16="http://schemas.microsoft.com/office/drawing/2014/main" id="{3E8898EE-2ADB-7641-A557-77478F5DF13A}"/>
                    </a:ext>
                  </a:extLst>
                </p:cNvPr>
                <p:cNvSpPr/>
                <p:nvPr/>
              </p:nvSpPr>
              <p:spPr bwMode="auto">
                <a:xfrm rot="10800000">
                  <a:off x="3583858" y="2620295"/>
                  <a:ext cx="324465" cy="462118"/>
                </a:xfrm>
                <a:prstGeom prst="foldedCorner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8" name="Folded Corner 67">
                  <a:extLst>
                    <a:ext uri="{FF2B5EF4-FFF2-40B4-BE49-F238E27FC236}">
                      <a16:creationId xmlns:a16="http://schemas.microsoft.com/office/drawing/2014/main" id="{EF285171-BCC9-A44A-B834-CD6EB229745F}"/>
                    </a:ext>
                  </a:extLst>
                </p:cNvPr>
                <p:cNvSpPr/>
                <p:nvPr/>
              </p:nvSpPr>
              <p:spPr bwMode="auto">
                <a:xfrm rot="10800000">
                  <a:off x="3736258" y="2772695"/>
                  <a:ext cx="324465" cy="462118"/>
                </a:xfrm>
                <a:prstGeom prst="foldedCorner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69" name="Right Arrow 68">
              <a:extLst>
                <a:ext uri="{FF2B5EF4-FFF2-40B4-BE49-F238E27FC236}">
                  <a16:creationId xmlns:a16="http://schemas.microsoft.com/office/drawing/2014/main" id="{E93F6CFA-02A9-394C-90C7-51770921DDA8}"/>
                </a:ext>
              </a:extLst>
            </p:cNvPr>
            <p:cNvSpPr/>
            <p:nvPr/>
          </p:nvSpPr>
          <p:spPr bwMode="auto">
            <a:xfrm>
              <a:off x="3538690" y="1819386"/>
              <a:ext cx="835523" cy="422677"/>
            </a:xfrm>
            <a:prstGeom prst="rightArrow">
              <a:avLst/>
            </a:prstGeom>
            <a:gradFill flip="none" rotWithShape="1">
              <a:gsLst>
                <a:gs pos="0">
                  <a:schemeClr val="bg1">
                    <a:lumMod val="65000"/>
                    <a:tint val="66000"/>
                    <a:satMod val="160000"/>
                  </a:schemeClr>
                </a:gs>
                <a:gs pos="50000">
                  <a:schemeClr val="bg1">
                    <a:lumMod val="65000"/>
                    <a:tint val="44500"/>
                    <a:satMod val="160000"/>
                  </a:schemeClr>
                </a:gs>
                <a:gs pos="100000">
                  <a:schemeClr val="bg1">
                    <a:lumMod val="6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109807C-947E-5C48-AB99-DBE1C18139C9}"/>
                </a:ext>
              </a:extLst>
            </p:cNvPr>
            <p:cNvSpPr txBox="1"/>
            <p:nvPr/>
          </p:nvSpPr>
          <p:spPr>
            <a:xfrm>
              <a:off x="1527808" y="2743378"/>
              <a:ext cx="2719910" cy="738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/>
                <a:t>Recipe per</a:t>
              </a:r>
              <a:br>
                <a:rPr lang="en-US" sz="1400" b="1" dirty="0"/>
              </a:br>
              <a:r>
                <a:rPr lang="en-US" sz="1400" b="1" dirty="0"/>
                <a:t>package configuration</a:t>
              </a:r>
              <a:br>
                <a:rPr lang="en-US" sz="1400" dirty="0"/>
              </a:br>
              <a:r>
                <a:rPr lang="en-US" sz="1400" dirty="0"/>
                <a:t>(need rewrites for new systems)</a:t>
              </a: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4C29B9F5-043F-384D-A4B2-A231DD59B66F}"/>
                </a:ext>
              </a:extLst>
            </p:cNvPr>
            <p:cNvGrpSpPr/>
            <p:nvPr/>
          </p:nvGrpSpPr>
          <p:grpSpPr>
            <a:xfrm>
              <a:off x="6866041" y="1406542"/>
              <a:ext cx="1577667" cy="1105276"/>
              <a:chOff x="7782232" y="1455174"/>
              <a:chExt cx="2561304" cy="1794388"/>
            </a:xfrm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24682115-808B-E64C-86E0-4F7EF3CD8C6C}"/>
                  </a:ext>
                </a:extLst>
              </p:cNvPr>
              <p:cNvGrpSpPr/>
              <p:nvPr/>
            </p:nvGrpSpPr>
            <p:grpSpPr>
              <a:xfrm>
                <a:off x="8583561" y="1455174"/>
                <a:ext cx="1759975" cy="1759975"/>
                <a:chOff x="8209935" y="2251587"/>
                <a:chExt cx="1759975" cy="1759975"/>
              </a:xfrm>
            </p:grpSpPr>
            <p:sp>
              <p:nvSpPr>
                <p:cNvPr id="75" name="Cube 74">
                  <a:extLst>
                    <a:ext uri="{FF2B5EF4-FFF2-40B4-BE49-F238E27FC236}">
                      <a16:creationId xmlns:a16="http://schemas.microsoft.com/office/drawing/2014/main" id="{1E48CDD8-E269-9241-8125-603B6ADE8BA8}"/>
                    </a:ext>
                  </a:extLst>
                </p:cNvPr>
                <p:cNvSpPr/>
                <p:nvPr/>
              </p:nvSpPr>
              <p:spPr bwMode="auto">
                <a:xfrm>
                  <a:off x="8209935" y="22515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6" name="Cube 75">
                  <a:extLst>
                    <a:ext uri="{FF2B5EF4-FFF2-40B4-BE49-F238E27FC236}">
                      <a16:creationId xmlns:a16="http://schemas.microsoft.com/office/drawing/2014/main" id="{D1187E36-49B2-034D-B8D6-C7131C86B135}"/>
                    </a:ext>
                  </a:extLst>
                </p:cNvPr>
                <p:cNvSpPr/>
                <p:nvPr/>
              </p:nvSpPr>
              <p:spPr bwMode="auto">
                <a:xfrm>
                  <a:off x="8362335" y="24039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7" name="Cube 76">
                  <a:extLst>
                    <a:ext uri="{FF2B5EF4-FFF2-40B4-BE49-F238E27FC236}">
                      <a16:creationId xmlns:a16="http://schemas.microsoft.com/office/drawing/2014/main" id="{EF8AF150-9C6F-B341-B80B-A3D1C4595BE4}"/>
                    </a:ext>
                  </a:extLst>
                </p:cNvPr>
                <p:cNvSpPr/>
                <p:nvPr/>
              </p:nvSpPr>
              <p:spPr bwMode="auto">
                <a:xfrm>
                  <a:off x="8514735" y="25563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8" name="Cube 77">
                  <a:extLst>
                    <a:ext uri="{FF2B5EF4-FFF2-40B4-BE49-F238E27FC236}">
                      <a16:creationId xmlns:a16="http://schemas.microsoft.com/office/drawing/2014/main" id="{F1053EC8-2049-C84B-B8F7-B6031D3116C0}"/>
                    </a:ext>
                  </a:extLst>
                </p:cNvPr>
                <p:cNvSpPr/>
                <p:nvPr/>
              </p:nvSpPr>
              <p:spPr bwMode="auto">
                <a:xfrm>
                  <a:off x="8667135" y="27087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9" name="Cube 78">
                  <a:extLst>
                    <a:ext uri="{FF2B5EF4-FFF2-40B4-BE49-F238E27FC236}">
                      <a16:creationId xmlns:a16="http://schemas.microsoft.com/office/drawing/2014/main" id="{512C63EE-B9C5-AC4D-8640-2528035EECC7}"/>
                    </a:ext>
                  </a:extLst>
                </p:cNvPr>
                <p:cNvSpPr/>
                <p:nvPr/>
              </p:nvSpPr>
              <p:spPr bwMode="auto">
                <a:xfrm>
                  <a:off x="8819535" y="28611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0" name="Cube 79">
                  <a:extLst>
                    <a:ext uri="{FF2B5EF4-FFF2-40B4-BE49-F238E27FC236}">
                      <a16:creationId xmlns:a16="http://schemas.microsoft.com/office/drawing/2014/main" id="{C984B44B-4274-974E-80C9-127379D08757}"/>
                    </a:ext>
                  </a:extLst>
                </p:cNvPr>
                <p:cNvSpPr/>
                <p:nvPr/>
              </p:nvSpPr>
              <p:spPr bwMode="auto">
                <a:xfrm>
                  <a:off x="8971935" y="30135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1" name="Cube 80">
                  <a:extLst>
                    <a:ext uri="{FF2B5EF4-FFF2-40B4-BE49-F238E27FC236}">
                      <a16:creationId xmlns:a16="http://schemas.microsoft.com/office/drawing/2014/main" id="{CF2199A3-EA4A-324D-8D0A-DF0DFDBBB0D1}"/>
                    </a:ext>
                  </a:extLst>
                </p:cNvPr>
                <p:cNvSpPr/>
                <p:nvPr/>
              </p:nvSpPr>
              <p:spPr bwMode="auto">
                <a:xfrm>
                  <a:off x="9124335" y="31659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" name="Cube 81">
                  <a:extLst>
                    <a:ext uri="{FF2B5EF4-FFF2-40B4-BE49-F238E27FC236}">
                      <a16:creationId xmlns:a16="http://schemas.microsoft.com/office/drawing/2014/main" id="{A5736ACF-F216-DE4B-B575-CB452E347578}"/>
                    </a:ext>
                  </a:extLst>
                </p:cNvPr>
                <p:cNvSpPr/>
                <p:nvPr/>
              </p:nvSpPr>
              <p:spPr bwMode="auto">
                <a:xfrm>
                  <a:off x="9276735" y="33183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3" name="Cube 82">
                  <a:extLst>
                    <a:ext uri="{FF2B5EF4-FFF2-40B4-BE49-F238E27FC236}">
                      <a16:creationId xmlns:a16="http://schemas.microsoft.com/office/drawing/2014/main" id="{DE0B6549-935D-4049-8F29-0029C780B27C}"/>
                    </a:ext>
                  </a:extLst>
                </p:cNvPr>
                <p:cNvSpPr/>
                <p:nvPr/>
              </p:nvSpPr>
              <p:spPr bwMode="auto">
                <a:xfrm>
                  <a:off x="9429135" y="34707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4" name="Cube 83">
                  <a:extLst>
                    <a:ext uri="{FF2B5EF4-FFF2-40B4-BE49-F238E27FC236}">
                      <a16:creationId xmlns:a16="http://schemas.microsoft.com/office/drawing/2014/main" id="{D83852BD-96EE-D94F-B993-9A7C681B331E}"/>
                    </a:ext>
                  </a:extLst>
                </p:cNvPr>
                <p:cNvSpPr/>
                <p:nvPr/>
              </p:nvSpPr>
              <p:spPr bwMode="auto">
                <a:xfrm>
                  <a:off x="9581535" y="36231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5" name="Cube 84">
                  <a:extLst>
                    <a:ext uri="{FF2B5EF4-FFF2-40B4-BE49-F238E27FC236}">
                      <a16:creationId xmlns:a16="http://schemas.microsoft.com/office/drawing/2014/main" id="{AD4FA799-6022-4E4C-9D61-2D37B5F76863}"/>
                    </a:ext>
                  </a:extLst>
                </p:cNvPr>
                <p:cNvSpPr/>
                <p:nvPr/>
              </p:nvSpPr>
              <p:spPr bwMode="auto">
                <a:xfrm>
                  <a:off x="9733935" y="37755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BD255FB8-D78B-094F-A096-1505D4D2482B}"/>
                  </a:ext>
                </a:extLst>
              </p:cNvPr>
              <p:cNvGrpSpPr/>
              <p:nvPr/>
            </p:nvGrpSpPr>
            <p:grpSpPr>
              <a:xfrm>
                <a:off x="8175523" y="1469922"/>
                <a:ext cx="1759975" cy="1759975"/>
                <a:chOff x="8209935" y="2251587"/>
                <a:chExt cx="1759975" cy="1759975"/>
              </a:xfrm>
            </p:grpSpPr>
            <p:sp>
              <p:nvSpPr>
                <p:cNvPr id="88" name="Cube 87">
                  <a:extLst>
                    <a:ext uri="{FF2B5EF4-FFF2-40B4-BE49-F238E27FC236}">
                      <a16:creationId xmlns:a16="http://schemas.microsoft.com/office/drawing/2014/main" id="{5336BF8D-4CF2-5B4E-ADC2-E2EA9F5C8E37}"/>
                    </a:ext>
                  </a:extLst>
                </p:cNvPr>
                <p:cNvSpPr/>
                <p:nvPr/>
              </p:nvSpPr>
              <p:spPr bwMode="auto">
                <a:xfrm>
                  <a:off x="8209935" y="22515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9" name="Cube 88">
                  <a:extLst>
                    <a:ext uri="{FF2B5EF4-FFF2-40B4-BE49-F238E27FC236}">
                      <a16:creationId xmlns:a16="http://schemas.microsoft.com/office/drawing/2014/main" id="{31C74113-3560-5E45-8814-0B73BA32944B}"/>
                    </a:ext>
                  </a:extLst>
                </p:cNvPr>
                <p:cNvSpPr/>
                <p:nvPr/>
              </p:nvSpPr>
              <p:spPr bwMode="auto">
                <a:xfrm>
                  <a:off x="8362335" y="24039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0" name="Cube 89">
                  <a:extLst>
                    <a:ext uri="{FF2B5EF4-FFF2-40B4-BE49-F238E27FC236}">
                      <a16:creationId xmlns:a16="http://schemas.microsoft.com/office/drawing/2014/main" id="{AA6E9932-F6AF-5F40-9584-EDE7DE5657F6}"/>
                    </a:ext>
                  </a:extLst>
                </p:cNvPr>
                <p:cNvSpPr/>
                <p:nvPr/>
              </p:nvSpPr>
              <p:spPr bwMode="auto">
                <a:xfrm>
                  <a:off x="8514735" y="25563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1" name="Cube 90">
                  <a:extLst>
                    <a:ext uri="{FF2B5EF4-FFF2-40B4-BE49-F238E27FC236}">
                      <a16:creationId xmlns:a16="http://schemas.microsoft.com/office/drawing/2014/main" id="{C204B341-746F-824F-8D66-C5D5FF379889}"/>
                    </a:ext>
                  </a:extLst>
                </p:cNvPr>
                <p:cNvSpPr/>
                <p:nvPr/>
              </p:nvSpPr>
              <p:spPr bwMode="auto">
                <a:xfrm>
                  <a:off x="8667135" y="27087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2" name="Cube 91">
                  <a:extLst>
                    <a:ext uri="{FF2B5EF4-FFF2-40B4-BE49-F238E27FC236}">
                      <a16:creationId xmlns:a16="http://schemas.microsoft.com/office/drawing/2014/main" id="{31D7A8E1-5FFB-6440-B1B8-B0F057C2D9BB}"/>
                    </a:ext>
                  </a:extLst>
                </p:cNvPr>
                <p:cNvSpPr/>
                <p:nvPr/>
              </p:nvSpPr>
              <p:spPr bwMode="auto">
                <a:xfrm>
                  <a:off x="8819535" y="28611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3" name="Cube 92">
                  <a:extLst>
                    <a:ext uri="{FF2B5EF4-FFF2-40B4-BE49-F238E27FC236}">
                      <a16:creationId xmlns:a16="http://schemas.microsoft.com/office/drawing/2014/main" id="{F970E24A-0D8A-3747-B1CB-075423E8ACC0}"/>
                    </a:ext>
                  </a:extLst>
                </p:cNvPr>
                <p:cNvSpPr/>
                <p:nvPr/>
              </p:nvSpPr>
              <p:spPr bwMode="auto">
                <a:xfrm>
                  <a:off x="8971935" y="30135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4" name="Cube 93">
                  <a:extLst>
                    <a:ext uri="{FF2B5EF4-FFF2-40B4-BE49-F238E27FC236}">
                      <a16:creationId xmlns:a16="http://schemas.microsoft.com/office/drawing/2014/main" id="{10E86767-AC3F-C04C-ADDE-EE96D2D5D3F9}"/>
                    </a:ext>
                  </a:extLst>
                </p:cNvPr>
                <p:cNvSpPr/>
                <p:nvPr/>
              </p:nvSpPr>
              <p:spPr bwMode="auto">
                <a:xfrm>
                  <a:off x="9124335" y="31659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5" name="Cube 94">
                  <a:extLst>
                    <a:ext uri="{FF2B5EF4-FFF2-40B4-BE49-F238E27FC236}">
                      <a16:creationId xmlns:a16="http://schemas.microsoft.com/office/drawing/2014/main" id="{501584F9-DCA9-3D4A-B9E7-4FE8AAE1576B}"/>
                    </a:ext>
                  </a:extLst>
                </p:cNvPr>
                <p:cNvSpPr/>
                <p:nvPr/>
              </p:nvSpPr>
              <p:spPr bwMode="auto">
                <a:xfrm>
                  <a:off x="9276735" y="33183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6" name="Cube 95">
                  <a:extLst>
                    <a:ext uri="{FF2B5EF4-FFF2-40B4-BE49-F238E27FC236}">
                      <a16:creationId xmlns:a16="http://schemas.microsoft.com/office/drawing/2014/main" id="{C33583A3-D1D2-B742-834A-4D8FD7991DAD}"/>
                    </a:ext>
                  </a:extLst>
                </p:cNvPr>
                <p:cNvSpPr/>
                <p:nvPr/>
              </p:nvSpPr>
              <p:spPr bwMode="auto">
                <a:xfrm>
                  <a:off x="9429135" y="34707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7" name="Cube 96">
                  <a:extLst>
                    <a:ext uri="{FF2B5EF4-FFF2-40B4-BE49-F238E27FC236}">
                      <a16:creationId xmlns:a16="http://schemas.microsoft.com/office/drawing/2014/main" id="{C3D299D5-6F34-1147-8FF9-6E344132D20B}"/>
                    </a:ext>
                  </a:extLst>
                </p:cNvPr>
                <p:cNvSpPr/>
                <p:nvPr/>
              </p:nvSpPr>
              <p:spPr bwMode="auto">
                <a:xfrm>
                  <a:off x="9581535" y="36231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8" name="Cube 97">
                  <a:extLst>
                    <a:ext uri="{FF2B5EF4-FFF2-40B4-BE49-F238E27FC236}">
                      <a16:creationId xmlns:a16="http://schemas.microsoft.com/office/drawing/2014/main" id="{A56B4BA8-4D8F-6B48-9125-5EA15EFED399}"/>
                    </a:ext>
                  </a:extLst>
                </p:cNvPr>
                <p:cNvSpPr/>
                <p:nvPr/>
              </p:nvSpPr>
              <p:spPr bwMode="auto">
                <a:xfrm>
                  <a:off x="9733935" y="37755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39B0A418-E35E-6946-BFD2-B772ABA23D41}"/>
                  </a:ext>
                </a:extLst>
              </p:cNvPr>
              <p:cNvGrpSpPr/>
              <p:nvPr/>
            </p:nvGrpSpPr>
            <p:grpSpPr>
              <a:xfrm>
                <a:off x="7782232" y="1489587"/>
                <a:ext cx="1759975" cy="1759975"/>
                <a:chOff x="8209935" y="2251587"/>
                <a:chExt cx="1759975" cy="1759975"/>
              </a:xfrm>
            </p:grpSpPr>
            <p:sp>
              <p:nvSpPr>
                <p:cNvPr id="100" name="Cube 99">
                  <a:extLst>
                    <a:ext uri="{FF2B5EF4-FFF2-40B4-BE49-F238E27FC236}">
                      <a16:creationId xmlns:a16="http://schemas.microsoft.com/office/drawing/2014/main" id="{A969FAFA-2FEB-7D48-9BCD-173ECC277058}"/>
                    </a:ext>
                  </a:extLst>
                </p:cNvPr>
                <p:cNvSpPr/>
                <p:nvPr/>
              </p:nvSpPr>
              <p:spPr bwMode="auto">
                <a:xfrm>
                  <a:off x="8209935" y="22515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1" name="Cube 100">
                  <a:extLst>
                    <a:ext uri="{FF2B5EF4-FFF2-40B4-BE49-F238E27FC236}">
                      <a16:creationId xmlns:a16="http://schemas.microsoft.com/office/drawing/2014/main" id="{F833A427-CB67-4C49-9CF7-FDD1BA4C1833}"/>
                    </a:ext>
                  </a:extLst>
                </p:cNvPr>
                <p:cNvSpPr/>
                <p:nvPr/>
              </p:nvSpPr>
              <p:spPr bwMode="auto">
                <a:xfrm>
                  <a:off x="8362335" y="24039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2" name="Cube 101">
                  <a:extLst>
                    <a:ext uri="{FF2B5EF4-FFF2-40B4-BE49-F238E27FC236}">
                      <a16:creationId xmlns:a16="http://schemas.microsoft.com/office/drawing/2014/main" id="{37C2D01F-B103-B241-B5C8-9734D93753FA}"/>
                    </a:ext>
                  </a:extLst>
                </p:cNvPr>
                <p:cNvSpPr/>
                <p:nvPr/>
              </p:nvSpPr>
              <p:spPr bwMode="auto">
                <a:xfrm>
                  <a:off x="8514735" y="25563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3" name="Cube 102">
                  <a:extLst>
                    <a:ext uri="{FF2B5EF4-FFF2-40B4-BE49-F238E27FC236}">
                      <a16:creationId xmlns:a16="http://schemas.microsoft.com/office/drawing/2014/main" id="{7AAB3790-8421-CB40-98BF-89720DFD35ED}"/>
                    </a:ext>
                  </a:extLst>
                </p:cNvPr>
                <p:cNvSpPr/>
                <p:nvPr/>
              </p:nvSpPr>
              <p:spPr bwMode="auto">
                <a:xfrm>
                  <a:off x="8667135" y="27087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" name="Cube 103">
                  <a:extLst>
                    <a:ext uri="{FF2B5EF4-FFF2-40B4-BE49-F238E27FC236}">
                      <a16:creationId xmlns:a16="http://schemas.microsoft.com/office/drawing/2014/main" id="{EAE65E64-CB36-4048-8763-A779DEE485CE}"/>
                    </a:ext>
                  </a:extLst>
                </p:cNvPr>
                <p:cNvSpPr/>
                <p:nvPr/>
              </p:nvSpPr>
              <p:spPr bwMode="auto">
                <a:xfrm>
                  <a:off x="8819535" y="28611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5" name="Cube 104">
                  <a:extLst>
                    <a:ext uri="{FF2B5EF4-FFF2-40B4-BE49-F238E27FC236}">
                      <a16:creationId xmlns:a16="http://schemas.microsoft.com/office/drawing/2014/main" id="{4EE29A0E-1619-794E-8C29-811DE4003B6F}"/>
                    </a:ext>
                  </a:extLst>
                </p:cNvPr>
                <p:cNvSpPr/>
                <p:nvPr/>
              </p:nvSpPr>
              <p:spPr bwMode="auto">
                <a:xfrm>
                  <a:off x="8971935" y="30135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" name="Cube 105">
                  <a:extLst>
                    <a:ext uri="{FF2B5EF4-FFF2-40B4-BE49-F238E27FC236}">
                      <a16:creationId xmlns:a16="http://schemas.microsoft.com/office/drawing/2014/main" id="{CB534290-5278-994C-BFCC-4838FEF6F58A}"/>
                    </a:ext>
                  </a:extLst>
                </p:cNvPr>
                <p:cNvSpPr/>
                <p:nvPr/>
              </p:nvSpPr>
              <p:spPr bwMode="auto">
                <a:xfrm>
                  <a:off x="9124335" y="31659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" name="Cube 106">
                  <a:extLst>
                    <a:ext uri="{FF2B5EF4-FFF2-40B4-BE49-F238E27FC236}">
                      <a16:creationId xmlns:a16="http://schemas.microsoft.com/office/drawing/2014/main" id="{D977CE89-7598-4847-87B5-967B1698BE66}"/>
                    </a:ext>
                  </a:extLst>
                </p:cNvPr>
                <p:cNvSpPr/>
                <p:nvPr/>
              </p:nvSpPr>
              <p:spPr bwMode="auto">
                <a:xfrm>
                  <a:off x="9276735" y="33183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8" name="Cube 107">
                  <a:extLst>
                    <a:ext uri="{FF2B5EF4-FFF2-40B4-BE49-F238E27FC236}">
                      <a16:creationId xmlns:a16="http://schemas.microsoft.com/office/drawing/2014/main" id="{E1118B16-C6F8-D94F-A611-21184F99A8AE}"/>
                    </a:ext>
                  </a:extLst>
                </p:cNvPr>
                <p:cNvSpPr/>
                <p:nvPr/>
              </p:nvSpPr>
              <p:spPr bwMode="auto">
                <a:xfrm>
                  <a:off x="9429135" y="34707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9" name="Cube 108">
                  <a:extLst>
                    <a:ext uri="{FF2B5EF4-FFF2-40B4-BE49-F238E27FC236}">
                      <a16:creationId xmlns:a16="http://schemas.microsoft.com/office/drawing/2014/main" id="{10F64B06-BF89-2B44-AB97-00334AA4268F}"/>
                    </a:ext>
                  </a:extLst>
                </p:cNvPr>
                <p:cNvSpPr/>
                <p:nvPr/>
              </p:nvSpPr>
              <p:spPr bwMode="auto">
                <a:xfrm>
                  <a:off x="9581535" y="36231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0" name="Cube 109">
                  <a:extLst>
                    <a:ext uri="{FF2B5EF4-FFF2-40B4-BE49-F238E27FC236}">
                      <a16:creationId xmlns:a16="http://schemas.microsoft.com/office/drawing/2014/main" id="{FA74C7D5-ADB2-5943-9CCA-8273F97C082D}"/>
                    </a:ext>
                  </a:extLst>
                </p:cNvPr>
                <p:cNvSpPr/>
                <p:nvPr/>
              </p:nvSpPr>
              <p:spPr bwMode="auto">
                <a:xfrm>
                  <a:off x="9733935" y="3775587"/>
                  <a:ext cx="235975" cy="235975"/>
                </a:xfrm>
                <a:prstGeom prst="cub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F2855E8C-BE3E-1F4C-9E6F-AE22426910A0}"/>
                </a:ext>
              </a:extLst>
            </p:cNvPr>
            <p:cNvSpPr txBox="1"/>
            <p:nvPr/>
          </p:nvSpPr>
          <p:spPr>
            <a:xfrm>
              <a:off x="6640072" y="2602816"/>
              <a:ext cx="25058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Portable (unoptimized)</a:t>
              </a:r>
              <a:br>
                <a:rPr lang="en-US" dirty="0"/>
              </a:br>
              <a:r>
                <a:rPr lang="en-US" dirty="0"/>
                <a:t>x86_64 binaries</a:t>
              </a:r>
            </a:p>
          </p:txBody>
        </p:sp>
        <p:sp>
          <p:nvSpPr>
            <p:cNvPr id="114" name="Right Arrow 113">
              <a:extLst>
                <a:ext uri="{FF2B5EF4-FFF2-40B4-BE49-F238E27FC236}">
                  <a16:creationId xmlns:a16="http://schemas.microsoft.com/office/drawing/2014/main" id="{1F2009DF-0B01-0E4D-B505-1645A8BCB924}"/>
                </a:ext>
              </a:extLst>
            </p:cNvPr>
            <p:cNvSpPr/>
            <p:nvPr/>
          </p:nvSpPr>
          <p:spPr bwMode="auto">
            <a:xfrm>
              <a:off x="6040350" y="1789899"/>
              <a:ext cx="835523" cy="422677"/>
            </a:xfrm>
            <a:prstGeom prst="rightArrow">
              <a:avLst/>
            </a:prstGeom>
            <a:gradFill flip="none" rotWithShape="1">
              <a:gsLst>
                <a:gs pos="0">
                  <a:schemeClr val="bg1">
                    <a:lumMod val="65000"/>
                    <a:tint val="66000"/>
                    <a:satMod val="160000"/>
                  </a:schemeClr>
                </a:gs>
                <a:gs pos="50000">
                  <a:schemeClr val="bg1">
                    <a:lumMod val="65000"/>
                    <a:tint val="44500"/>
                    <a:satMod val="160000"/>
                  </a:schemeClr>
                </a:gs>
                <a:gs pos="100000">
                  <a:schemeClr val="bg1">
                    <a:lumMod val="6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1C105CC4-F271-0D4C-87BB-648133359BBB}"/>
                </a:ext>
              </a:extLst>
            </p:cNvPr>
            <p:cNvCxnSpPr>
              <a:cxnSpLocks/>
            </p:cNvCxnSpPr>
            <p:nvPr/>
          </p:nvCxnSpPr>
          <p:spPr>
            <a:xfrm>
              <a:off x="-1" y="3549414"/>
              <a:ext cx="12188825" cy="0"/>
            </a:xfrm>
            <a:prstGeom prst="line">
              <a:avLst/>
            </a:prstGeom>
            <a:ln w="28575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Right Arrow 154">
              <a:extLst>
                <a:ext uri="{FF2B5EF4-FFF2-40B4-BE49-F238E27FC236}">
                  <a16:creationId xmlns:a16="http://schemas.microsoft.com/office/drawing/2014/main" id="{425E1FAE-56FF-1A4A-83DC-5D51C4CE5A79}"/>
                </a:ext>
              </a:extLst>
            </p:cNvPr>
            <p:cNvSpPr/>
            <p:nvPr/>
          </p:nvSpPr>
          <p:spPr bwMode="auto">
            <a:xfrm>
              <a:off x="8591155" y="1772697"/>
              <a:ext cx="835523" cy="422677"/>
            </a:xfrm>
            <a:prstGeom prst="rightArrow">
              <a:avLst/>
            </a:prstGeom>
            <a:gradFill flip="none" rotWithShape="1">
              <a:gsLst>
                <a:gs pos="0">
                  <a:schemeClr val="bg1">
                    <a:lumMod val="65000"/>
                    <a:tint val="66000"/>
                    <a:satMod val="160000"/>
                  </a:schemeClr>
                </a:gs>
                <a:gs pos="50000">
                  <a:schemeClr val="bg1">
                    <a:lumMod val="65000"/>
                    <a:tint val="44500"/>
                    <a:satMod val="160000"/>
                  </a:schemeClr>
                </a:gs>
                <a:gs pos="100000">
                  <a:schemeClr val="bg1">
                    <a:lumMod val="6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7BA55549-F212-3C4F-8638-7A7790FD9E9A}"/>
                </a:ext>
              </a:extLst>
            </p:cNvPr>
            <p:cNvSpPr txBox="1"/>
            <p:nvPr/>
          </p:nvSpPr>
          <p:spPr>
            <a:xfrm>
              <a:off x="9447695" y="2497637"/>
              <a:ext cx="21723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One software stack</a:t>
              </a:r>
              <a:br>
                <a:rPr lang="en-US" dirty="0"/>
              </a:br>
              <a:r>
                <a:rPr lang="en-US" dirty="0"/>
                <a:t>upgraded over time</a:t>
              </a:r>
            </a:p>
          </p:txBody>
        </p:sp>
        <p:pic>
          <p:nvPicPr>
            <p:cNvPr id="160" name="Graphic 159" descr="Priorities with solid fill">
              <a:extLst>
                <a:ext uri="{FF2B5EF4-FFF2-40B4-BE49-F238E27FC236}">
                  <a16:creationId xmlns:a16="http://schemas.microsoft.com/office/drawing/2014/main" id="{459AB898-634A-9346-BEDB-A1E012044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854271" y="1413911"/>
              <a:ext cx="1066523" cy="1066523"/>
            </a:xfrm>
            <a:prstGeom prst="rect">
              <a:avLst/>
            </a:prstGeom>
          </p:spPr>
        </p:pic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6166D8A6-9B34-B543-9C14-CFADE6798819}"/>
                </a:ext>
              </a:extLst>
            </p:cNvPr>
            <p:cNvGrpSpPr/>
            <p:nvPr/>
          </p:nvGrpSpPr>
          <p:grpSpPr>
            <a:xfrm>
              <a:off x="4483605" y="1477405"/>
              <a:ext cx="1345404" cy="1551555"/>
              <a:chOff x="4583097" y="1644044"/>
              <a:chExt cx="1345754" cy="1551959"/>
            </a:xfrm>
          </p:grpSpPr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942A76B2-D20D-DB43-894F-E64468FC0875}"/>
                  </a:ext>
                </a:extLst>
              </p:cNvPr>
              <p:cNvSpPr txBox="1"/>
              <p:nvPr/>
            </p:nvSpPr>
            <p:spPr>
              <a:xfrm>
                <a:off x="4805518" y="2888226"/>
                <a:ext cx="10711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Build farm</a:t>
                </a:r>
              </a:p>
            </p:txBody>
          </p:sp>
          <p:sp>
            <p:nvSpPr>
              <p:cNvPr id="119" name="Rounded Rectangle 118">
                <a:extLst>
                  <a:ext uri="{FF2B5EF4-FFF2-40B4-BE49-F238E27FC236}">
                    <a16:creationId xmlns:a16="http://schemas.microsoft.com/office/drawing/2014/main" id="{9BEEE947-5892-0348-97C5-B70593A20141}"/>
                  </a:ext>
                </a:extLst>
              </p:cNvPr>
              <p:cNvSpPr/>
              <p:nvPr/>
            </p:nvSpPr>
            <p:spPr bwMode="auto">
              <a:xfrm>
                <a:off x="4621160" y="1681316"/>
                <a:ext cx="1307691" cy="1022555"/>
              </a:xfrm>
              <a:prstGeom prst="roundRect">
                <a:avLst/>
              </a:prstGeom>
              <a:ln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67DC0DE5-7976-D64D-8789-2434F6E9C816}"/>
                  </a:ext>
                </a:extLst>
              </p:cNvPr>
              <p:cNvGrpSpPr/>
              <p:nvPr/>
            </p:nvGrpSpPr>
            <p:grpSpPr>
              <a:xfrm rot="17295463">
                <a:off x="4660602" y="1566539"/>
                <a:ext cx="1123813" cy="1278823"/>
                <a:chOff x="5638800" y="2971800"/>
                <a:chExt cx="997975" cy="1135628"/>
              </a:xfrm>
            </p:grpSpPr>
            <p:pic>
              <p:nvPicPr>
                <p:cNvPr id="168" name="Graphic 167" descr="Gears with solid fill">
                  <a:extLst>
                    <a:ext uri="{FF2B5EF4-FFF2-40B4-BE49-F238E27FC236}">
                      <a16:creationId xmlns:a16="http://schemas.microsoft.com/office/drawing/2014/main" id="{4AFFDBDF-C239-CC47-929D-BE76A47602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38800" y="2971800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170" name="Graphic 169" descr="Single gear with solid fill">
                  <a:extLst>
                    <a:ext uri="{FF2B5EF4-FFF2-40B4-BE49-F238E27FC236}">
                      <a16:creationId xmlns:a16="http://schemas.microsoft.com/office/drawing/2014/main" id="{4E7799D3-BC25-8740-B3C7-6537AA8B87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41923" y="3512576"/>
                  <a:ext cx="594852" cy="594852"/>
                </a:xfrm>
                <a:prstGeom prst="rect">
                  <a:avLst/>
                </a:prstGeom>
              </p:spPr>
            </p:pic>
          </p:grpSp>
        </p:grpSp>
        <p:pic>
          <p:nvPicPr>
            <p:cNvPr id="404" name="Graphic 403" descr="Box with solid fill">
              <a:extLst>
                <a:ext uri="{FF2B5EF4-FFF2-40B4-BE49-F238E27FC236}">
                  <a16:creationId xmlns:a16="http://schemas.microsoft.com/office/drawing/2014/main" id="{0DEF0E6E-E119-6040-8C4A-E9DFFA093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13042" y="1541698"/>
              <a:ext cx="624186" cy="62418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E7D5F2-2B8F-D446-AD73-1AEF61127D3C}"/>
              </a:ext>
            </a:extLst>
          </p:cNvPr>
          <p:cNvGrpSpPr/>
          <p:nvPr/>
        </p:nvGrpSpPr>
        <p:grpSpPr>
          <a:xfrm>
            <a:off x="2065824" y="5446545"/>
            <a:ext cx="7755632" cy="536906"/>
            <a:chOff x="2064774" y="5447070"/>
            <a:chExt cx="7757652" cy="537046"/>
          </a:xfrm>
        </p:grpSpPr>
        <p:sp>
          <p:nvSpPr>
            <p:cNvPr id="405" name="U-Turn Arrow 404">
              <a:extLst>
                <a:ext uri="{FF2B5EF4-FFF2-40B4-BE49-F238E27FC236}">
                  <a16:creationId xmlns:a16="http://schemas.microsoft.com/office/drawing/2014/main" id="{A79623E4-3C50-5A48-B894-7A3A07DC6A33}"/>
                </a:ext>
              </a:extLst>
            </p:cNvPr>
            <p:cNvSpPr/>
            <p:nvPr/>
          </p:nvSpPr>
          <p:spPr bwMode="auto">
            <a:xfrm flipV="1">
              <a:off x="2064774" y="5447070"/>
              <a:ext cx="7757652" cy="537046"/>
            </a:xfrm>
            <a:prstGeom prst="uturnArrow">
              <a:avLst>
                <a:gd name="adj1" fmla="val 19521"/>
                <a:gd name="adj2" fmla="val 25000"/>
                <a:gd name="adj3" fmla="val 25000"/>
                <a:gd name="adj4" fmla="val 43750"/>
                <a:gd name="adj5" fmla="val 75000"/>
              </a:avLst>
            </a:prstGeom>
            <a:gradFill flip="none" rotWithShape="1">
              <a:gsLst>
                <a:gs pos="0">
                  <a:schemeClr val="bg1">
                    <a:lumMod val="65000"/>
                    <a:tint val="66000"/>
                    <a:satMod val="160000"/>
                  </a:schemeClr>
                </a:gs>
                <a:gs pos="50000">
                  <a:schemeClr val="bg1">
                    <a:lumMod val="65000"/>
                    <a:tint val="44500"/>
                    <a:satMod val="160000"/>
                  </a:schemeClr>
                </a:gs>
                <a:gs pos="100000">
                  <a:schemeClr val="bg1">
                    <a:lumMod val="6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407" name="TextBox 406">
              <a:extLst>
                <a:ext uri="{FF2B5EF4-FFF2-40B4-BE49-F238E27FC236}">
                  <a16:creationId xmlns:a16="http://schemas.microsoft.com/office/drawing/2014/main" id="{32522BAB-2AAA-D741-9592-E16833399D11}"/>
                </a:ext>
              </a:extLst>
            </p:cNvPr>
            <p:cNvSpPr txBox="1"/>
            <p:nvPr/>
          </p:nvSpPr>
          <p:spPr>
            <a:xfrm>
              <a:off x="2525110" y="5566022"/>
              <a:ext cx="43332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Users/developers can also build directly from source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895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959761D-3E42-B935-9445-B181731DEB7E}"/>
              </a:ext>
            </a:extLst>
          </p:cNvPr>
          <p:cNvGrpSpPr/>
          <p:nvPr/>
        </p:nvGrpSpPr>
        <p:grpSpPr>
          <a:xfrm>
            <a:off x="6817302" y="1137575"/>
            <a:ext cx="5030301" cy="1550582"/>
            <a:chOff x="6815713" y="1137575"/>
            <a:chExt cx="5030301" cy="1550582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F542BCAC-5B46-0648-9572-15FAD74BF1F1}"/>
                </a:ext>
              </a:extLst>
            </p:cNvPr>
            <p:cNvSpPr/>
            <p:nvPr/>
          </p:nvSpPr>
          <p:spPr>
            <a:xfrm>
              <a:off x="6815713" y="1746935"/>
              <a:ext cx="5030301" cy="94122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32" tIns="182832" rIns="182832" bIns="18283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b="1" dirty="0">
                  <a:solidFill>
                    <a:schemeClr val="tx1"/>
                  </a:solidFill>
                </a:rPr>
                <a:t>https://</a:t>
              </a:r>
              <a:r>
                <a:rPr lang="en-US" b="1" dirty="0" err="1">
                  <a:solidFill>
                    <a:schemeClr val="tx1"/>
                  </a:solidFill>
                </a:rPr>
                <a:t>binaries.spack.io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EAC59AB-89C5-C24C-B6D3-AA50C9CA4797}"/>
                </a:ext>
              </a:extLst>
            </p:cNvPr>
            <p:cNvSpPr txBox="1"/>
            <p:nvPr/>
          </p:nvSpPr>
          <p:spPr>
            <a:xfrm>
              <a:off x="7835969" y="1137575"/>
              <a:ext cx="2966706" cy="590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b="1" dirty="0">
                  <a:latin typeface="+mn-lt"/>
                </a:rPr>
                <a:t>Public, signed binaries in</a:t>
              </a:r>
              <a:br>
                <a:rPr lang="en-US" b="1" dirty="0">
                  <a:latin typeface="+mn-lt"/>
                </a:rPr>
              </a:br>
              <a:r>
                <a:rPr lang="en-US" b="1" dirty="0">
                  <a:latin typeface="+mn-lt"/>
                </a:rPr>
                <a:t>CloudFront distribution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6EDCC04-CCE8-8845-8041-453067094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infrastructure enables us to sustainably manage a </a:t>
            </a:r>
            <a:br>
              <a:rPr lang="en-US" dirty="0"/>
            </a:br>
            <a:r>
              <a:rPr lang="en-US" dirty="0"/>
              <a:t>binary distribution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49E96A-3FF2-584D-853B-9E9DF3748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38" y="5452072"/>
            <a:ext cx="11655564" cy="967059"/>
          </a:xfrm>
        </p:spPr>
        <p:txBody>
          <a:bodyPr/>
          <a:lstStyle/>
          <a:p>
            <a:r>
              <a:rPr lang="en-US" dirty="0"/>
              <a:t>Moves bulk of binary maintenance upstream, onto PRs</a:t>
            </a:r>
          </a:p>
          <a:p>
            <a:pPr lvl="1"/>
            <a:r>
              <a:rPr lang="en-US" dirty="0"/>
              <a:t>Production binaries never reuse binaries from untrusted environment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469F3B1-DC2F-CF41-8EAF-1490BEB67483}"/>
              </a:ext>
            </a:extLst>
          </p:cNvPr>
          <p:cNvSpPr/>
          <p:nvPr/>
        </p:nvSpPr>
        <p:spPr>
          <a:xfrm>
            <a:off x="7140729" y="2374879"/>
            <a:ext cx="1434885" cy="63252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182832" rIns="182832" bIns="1828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develop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2BE3A41-438C-2845-8D01-D21E3F12F14F}"/>
              </a:ext>
            </a:extLst>
          </p:cNvPr>
          <p:cNvSpPr/>
          <p:nvPr/>
        </p:nvSpPr>
        <p:spPr>
          <a:xfrm>
            <a:off x="8787087" y="2369940"/>
            <a:ext cx="2088686" cy="63252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182832" rIns="182832" bIns="1828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releases/v0.18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4D3180-4FFB-5A48-BEEF-4C11A0A2D070}"/>
              </a:ext>
            </a:extLst>
          </p:cNvPr>
          <p:cNvSpPr txBox="1"/>
          <p:nvPr/>
        </p:nvSpPr>
        <p:spPr>
          <a:xfrm>
            <a:off x="10875773" y="2555088"/>
            <a:ext cx="415390" cy="341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…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FE13CB-539E-D399-F123-308510FA9EB1}"/>
              </a:ext>
            </a:extLst>
          </p:cNvPr>
          <p:cNvGrpSpPr/>
          <p:nvPr/>
        </p:nvGrpSpPr>
        <p:grpSpPr>
          <a:xfrm>
            <a:off x="301538" y="1253453"/>
            <a:ext cx="5530870" cy="1434704"/>
            <a:chOff x="299950" y="1253453"/>
            <a:chExt cx="5530870" cy="1434704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FF609373-E745-7242-A85B-390EACCBE7DA}"/>
                </a:ext>
              </a:extLst>
            </p:cNvPr>
            <p:cNvSpPr/>
            <p:nvPr/>
          </p:nvSpPr>
          <p:spPr>
            <a:xfrm>
              <a:off x="299950" y="1746935"/>
              <a:ext cx="5530870" cy="94122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32" tIns="182832" rIns="182832" bIns="18283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b="1" dirty="0">
                  <a:solidFill>
                    <a:schemeClr val="tx1"/>
                  </a:solidFill>
                </a:rPr>
                <a:t>Internal per-PR build caches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3D0AD27-D520-274B-9A3B-3FACEB164933}"/>
                </a:ext>
              </a:extLst>
            </p:cNvPr>
            <p:cNvSpPr txBox="1"/>
            <p:nvPr/>
          </p:nvSpPr>
          <p:spPr>
            <a:xfrm>
              <a:off x="1248693" y="1253453"/>
              <a:ext cx="2557110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b="1" dirty="0"/>
                <a:t>U</a:t>
              </a:r>
              <a:r>
                <a:rPr lang="en-US" b="1" dirty="0">
                  <a:latin typeface="+mn-lt"/>
                </a:rPr>
                <a:t>ntrusted S3 buckets</a:t>
              </a: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853976D-FD09-F84A-A4D1-2D96A97011C7}"/>
              </a:ext>
            </a:extLst>
          </p:cNvPr>
          <p:cNvSpPr/>
          <p:nvPr/>
        </p:nvSpPr>
        <p:spPr>
          <a:xfrm>
            <a:off x="2814904" y="2371896"/>
            <a:ext cx="2176052" cy="63252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182832" rIns="182832" bIns="1828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github</a:t>
            </a:r>
            <a:r>
              <a:rPr lang="en-US" dirty="0">
                <a:solidFill>
                  <a:schemeClr val="tx1"/>
                </a:solidFill>
              </a:rPr>
              <a:t>/pr-28469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7D6E90-DCBA-2342-BB79-48E25316E8C9}"/>
              </a:ext>
            </a:extLst>
          </p:cNvPr>
          <p:cNvSpPr txBox="1"/>
          <p:nvPr/>
        </p:nvSpPr>
        <p:spPr>
          <a:xfrm>
            <a:off x="5100017" y="2626474"/>
            <a:ext cx="415390" cy="341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…</a:t>
            </a:r>
          </a:p>
        </p:txBody>
      </p:sp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3AD8C88E-45CD-EB47-AB58-9F0B059B8D23}"/>
              </a:ext>
            </a:extLst>
          </p:cNvPr>
          <p:cNvGraphicFramePr/>
          <p:nvPr/>
        </p:nvGraphicFramePr>
        <p:xfrm>
          <a:off x="192039" y="3247687"/>
          <a:ext cx="11840711" cy="2280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9444133-FD72-2C4D-88D7-233F32DC14F0}"/>
              </a:ext>
            </a:extLst>
          </p:cNvPr>
          <p:cNvSpPr/>
          <p:nvPr/>
        </p:nvSpPr>
        <p:spPr>
          <a:xfrm>
            <a:off x="485526" y="2371896"/>
            <a:ext cx="2176052" cy="63252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182832" rIns="182832" bIns="1828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github</a:t>
            </a:r>
            <a:r>
              <a:rPr lang="en-US" dirty="0">
                <a:solidFill>
                  <a:schemeClr val="tx1"/>
                </a:solidFill>
              </a:rPr>
              <a:t>/pr-28468</a:t>
            </a:r>
          </a:p>
        </p:txBody>
      </p:sp>
    </p:spTree>
    <p:extLst>
      <p:ext uri="{BB962C8B-B14F-4D97-AF65-F5344CB8AC3E}">
        <p14:creationId xmlns:p14="http://schemas.microsoft.com/office/powerpoint/2010/main" val="25346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3683F314-E273-9745-A9F2-12999BF5FE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A8ABA239-2905-5B4C-915D-D413973306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1A87CDE5-367E-164B-B32D-6239CE5C91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88E6E583-07A9-D949-9E8A-965E8E9738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CE49BF55-B3CF-4046-93A4-9EB1CC7B20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 animBg="1"/>
      <p:bldP spid="10" grpId="0" animBg="1"/>
      <p:bldP spid="12" grpId="0"/>
      <p:bldP spid="16" grpId="0" animBg="1"/>
      <p:bldP spid="17" grpId="0"/>
      <p:bldGraphic spid="20" grpId="0" uiExpand="1">
        <p:bldSub>
          <a:bldDgm bld="one"/>
        </p:bldSub>
      </p:bldGraphic>
      <p:bldP spid="1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3175BA-B26C-E742-C1D4-E35FE95EE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1023" y="3569782"/>
            <a:ext cx="10969943" cy="2679374"/>
          </a:xfrm>
        </p:spPr>
        <p:txBody>
          <a:bodyPr>
            <a:normAutofit/>
          </a:bodyPr>
          <a:lstStyle/>
          <a:p>
            <a:r>
              <a:rPr lang="en-US" dirty="0"/>
              <a:t>Our codes use a lot of external software</a:t>
            </a:r>
          </a:p>
          <a:p>
            <a:pPr lvl="1"/>
            <a:r>
              <a:rPr lang="en-US" i="1" dirty="0"/>
              <a:t>Most </a:t>
            </a:r>
            <a:r>
              <a:rPr lang="en-US" dirty="0"/>
              <a:t>packages are external open source</a:t>
            </a:r>
          </a:p>
          <a:p>
            <a:pPr lvl="1"/>
            <a:r>
              <a:rPr lang="en-US" dirty="0"/>
              <a:t>Many LLNL packages are also open source and developed in the open</a:t>
            </a:r>
          </a:p>
          <a:p>
            <a:r>
              <a:rPr lang="en-US" dirty="0"/>
              <a:t>We </a:t>
            </a:r>
            <a:r>
              <a:rPr lang="en-US" i="1" dirty="0"/>
              <a:t>cannot</a:t>
            </a:r>
            <a:r>
              <a:rPr lang="en-US" dirty="0"/>
              <a:t> replace all these OSS components with our own</a:t>
            </a:r>
          </a:p>
          <a:p>
            <a:pPr lvl="1"/>
            <a:r>
              <a:rPr lang="en-US" dirty="0"/>
              <a:t>How do we vet all these components?</a:t>
            </a:r>
          </a:p>
          <a:p>
            <a:r>
              <a:rPr lang="en-US" b="1" dirty="0"/>
              <a:t>Key question:</a:t>
            </a:r>
            <a:r>
              <a:rPr lang="en-US" dirty="0"/>
              <a:t> Who/what do you trust to validate the components?</a:t>
            </a:r>
          </a:p>
          <a:p>
            <a:pPr lvl="1"/>
            <a:r>
              <a:rPr lang="en-US" dirty="0"/>
              <a:t>Current processes are not scalable and not automated!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D87ACB-3987-0F3A-A349-35CFD7D52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should we care about this for our HPC codes?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DA8A77-62C1-A72B-9B94-F4114C3F4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" y="1421303"/>
            <a:ext cx="12188825" cy="22992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530DE2-2E6C-4849-6FB3-98CC2E319E91}"/>
              </a:ext>
            </a:extLst>
          </p:cNvPr>
          <p:cNvSpPr txBox="1"/>
          <p:nvPr/>
        </p:nvSpPr>
        <p:spPr>
          <a:xfrm>
            <a:off x="161023" y="1340789"/>
            <a:ext cx="1893615" cy="461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9" b="1" dirty="0"/>
              <a:t>LLNL ARES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C41C34-0B91-2C27-80D0-CC9328D8D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559" y="2797373"/>
            <a:ext cx="5743375" cy="13577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B1939EA-25E7-510A-DD31-62AD49A67B04}"/>
              </a:ext>
            </a:extLst>
          </p:cNvPr>
          <p:cNvSpPr txBox="1"/>
          <p:nvPr/>
        </p:nvSpPr>
        <p:spPr>
          <a:xfrm>
            <a:off x="7392892" y="3744883"/>
            <a:ext cx="527572" cy="461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9" b="1" dirty="0"/>
              <a:t>30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D3624E-7482-22F9-91CA-EE09099576C9}"/>
              </a:ext>
            </a:extLst>
          </p:cNvPr>
          <p:cNvSpPr txBox="1"/>
          <p:nvPr/>
        </p:nvSpPr>
        <p:spPr>
          <a:xfrm>
            <a:off x="8983127" y="3744820"/>
            <a:ext cx="527572" cy="461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9" b="1" dirty="0"/>
              <a:t>12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68A37D-EC5B-BE8E-092D-B15EF777464A}"/>
              </a:ext>
            </a:extLst>
          </p:cNvPr>
          <p:cNvSpPr txBox="1"/>
          <p:nvPr/>
        </p:nvSpPr>
        <p:spPr>
          <a:xfrm>
            <a:off x="10857767" y="3744821"/>
            <a:ext cx="527572" cy="461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9" b="1" dirty="0"/>
              <a:t>71</a:t>
            </a:r>
          </a:p>
        </p:txBody>
      </p:sp>
    </p:spTree>
    <p:extLst>
      <p:ext uri="{BB962C8B-B14F-4D97-AF65-F5344CB8AC3E}">
        <p14:creationId xmlns:p14="http://schemas.microsoft.com/office/powerpoint/2010/main" val="28097743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154CB-C3E7-4041-BD51-022ADEDA5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will continue scaling this infrastructure out!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25B9E-4E73-F145-9B61-B9CF13C9B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37" y="1450590"/>
            <a:ext cx="7789938" cy="4608899"/>
          </a:xfrm>
        </p:spPr>
        <p:txBody>
          <a:bodyPr>
            <a:normAutofit lnSpcReduction="10000"/>
          </a:bodyPr>
          <a:lstStyle/>
          <a:p>
            <a:r>
              <a:rPr lang="en-US" sz="2399" dirty="0"/>
              <a:t>We are doing 40k builds per week!</a:t>
            </a:r>
            <a:endParaRPr lang="en-US" dirty="0"/>
          </a:p>
          <a:p>
            <a:pPr lvl="1"/>
            <a:r>
              <a:rPr lang="en-US" dirty="0"/>
              <a:t>There are lots of optimizations left to do on the build pipelines</a:t>
            </a:r>
          </a:p>
          <a:p>
            <a:pPr lvl="1"/>
            <a:r>
              <a:rPr lang="en-US" dirty="0"/>
              <a:t>We think we can eventually scale to all 6,400 </a:t>
            </a:r>
            <a:r>
              <a:rPr lang="en-US" dirty="0" err="1"/>
              <a:t>Spack</a:t>
            </a:r>
            <a:r>
              <a:rPr lang="en-US" dirty="0"/>
              <a:t> packages</a:t>
            </a:r>
          </a:p>
          <a:p>
            <a:r>
              <a:rPr lang="en-US" sz="2399" dirty="0"/>
              <a:t>Goal: make source builds unnecessary for most users</a:t>
            </a:r>
          </a:p>
          <a:p>
            <a:pPr lvl="1"/>
            <a:r>
              <a:rPr lang="en-US" dirty="0"/>
              <a:t>Source builds are optimized for x86_64_v4 (avx512), graviton, etc.</a:t>
            </a:r>
          </a:p>
          <a:p>
            <a:pPr lvl="1"/>
            <a:r>
              <a:rPr lang="en-US" dirty="0"/>
              <a:t>Source builds will still be seamless – key for reproducibility</a:t>
            </a:r>
          </a:p>
          <a:p>
            <a:pPr lvl="1"/>
            <a:r>
              <a:rPr lang="en-US" dirty="0"/>
              <a:t>Use </a:t>
            </a:r>
            <a:r>
              <a:rPr lang="en-US" dirty="0" err="1">
                <a:latin typeface="Monaco" pitchFamily="2" charset="77"/>
              </a:rPr>
              <a:t>spack</a:t>
            </a:r>
            <a:r>
              <a:rPr lang="en-US" dirty="0">
                <a:latin typeface="Monaco" pitchFamily="2" charset="77"/>
              </a:rPr>
              <a:t> develop</a:t>
            </a:r>
            <a:r>
              <a:rPr lang="en-US" dirty="0"/>
              <a:t> to tweak (almost) any binary you can install</a:t>
            </a:r>
          </a:p>
          <a:p>
            <a:r>
              <a:rPr lang="en-US" sz="2399" dirty="0"/>
              <a:t>We will keep scaling OS, compiler, and arch support</a:t>
            </a:r>
          </a:p>
          <a:p>
            <a:pPr lvl="1"/>
            <a:r>
              <a:rPr lang="en-US" dirty="0"/>
              <a:t>Current crop of compilers and OS’s is a bit old – expect a refresh</a:t>
            </a:r>
          </a:p>
          <a:p>
            <a:pPr lvl="1"/>
            <a:r>
              <a:rPr lang="en-US" dirty="0"/>
              <a:t>Cray PE build coming soon!</a:t>
            </a:r>
          </a:p>
          <a:p>
            <a:r>
              <a:rPr lang="en-US" sz="2399" dirty="0"/>
              <a:t>Amazon Linux 2 builds work on AWS </a:t>
            </a:r>
            <a:r>
              <a:rPr lang="en-US" sz="2399" dirty="0" err="1"/>
              <a:t>ParallelCluster</a:t>
            </a:r>
            <a:r>
              <a:rPr lang="en-US" sz="2399" dirty="0"/>
              <a:t> NOW!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3AC70A-A6E3-3D42-8393-C4AEE906D056}"/>
              </a:ext>
            </a:extLst>
          </p:cNvPr>
          <p:cNvSpPr txBox="1"/>
          <p:nvPr/>
        </p:nvSpPr>
        <p:spPr>
          <a:xfrm>
            <a:off x="8138952" y="5111928"/>
            <a:ext cx="3708651" cy="830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103"/>
            <a:r>
              <a:rPr lang="en-US" sz="2399" dirty="0">
                <a:solidFill>
                  <a:prstClr val="black"/>
                </a:solidFill>
                <a:latin typeface="Arial" panose="020B0604020202020204"/>
              </a:rPr>
              <a:t>Build stats at</a:t>
            </a:r>
          </a:p>
          <a:p>
            <a:pPr algn="ctr" defTabSz="914103"/>
            <a:r>
              <a:rPr lang="en-US" sz="2399" dirty="0">
                <a:solidFill>
                  <a:prstClr val="black"/>
                </a:solidFill>
                <a:latin typeface="Arial" panose="020B0604020202020204"/>
              </a:rPr>
              <a:t>https://stats.e4s.io</a:t>
            </a:r>
          </a:p>
        </p:txBody>
      </p:sp>
      <p:pic>
        <p:nvPicPr>
          <p:cNvPr id="8" name="Content Placeholder 6" descr="Table&#10;&#10;Description automatically generated">
            <a:extLst>
              <a:ext uri="{FF2B5EF4-FFF2-40B4-BE49-F238E27FC236}">
                <a16:creationId xmlns:a16="http://schemas.microsoft.com/office/drawing/2014/main" id="{855F88D2-5270-4443-AB54-00EBF910B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3747" y="2453004"/>
            <a:ext cx="2639059" cy="2604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66D5AB-6572-8249-BAD2-BEFF93D62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7549" y="-116469"/>
            <a:ext cx="2527024" cy="252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9804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ircular Arrow 142">
            <a:extLst>
              <a:ext uri="{FF2B5EF4-FFF2-40B4-BE49-F238E27FC236}">
                <a16:creationId xmlns:a16="http://schemas.microsoft.com/office/drawing/2014/main" id="{2D6EFB9D-C650-4442-B35A-10EDF1A11A05}"/>
              </a:ext>
            </a:extLst>
          </p:cNvPr>
          <p:cNvSpPr/>
          <p:nvPr/>
        </p:nvSpPr>
        <p:spPr>
          <a:xfrm rot="3631882">
            <a:off x="8029895" y="2177125"/>
            <a:ext cx="1158898" cy="1166096"/>
          </a:xfrm>
          <a:prstGeom prst="circularArrow">
            <a:avLst>
              <a:gd name="adj1" fmla="val 6954"/>
              <a:gd name="adj2" fmla="val 1621979"/>
              <a:gd name="adj3" fmla="val 20574009"/>
              <a:gd name="adj4" fmla="val 13954822"/>
              <a:gd name="adj5" fmla="val 1218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29" name="Right Arrow 128">
            <a:extLst>
              <a:ext uri="{FF2B5EF4-FFF2-40B4-BE49-F238E27FC236}">
                <a16:creationId xmlns:a16="http://schemas.microsoft.com/office/drawing/2014/main" id="{1F6D2C2F-6C9D-374C-B9F7-4BAF9E8B247F}"/>
              </a:ext>
            </a:extLst>
          </p:cNvPr>
          <p:cNvSpPr/>
          <p:nvPr/>
        </p:nvSpPr>
        <p:spPr>
          <a:xfrm>
            <a:off x="8289030" y="4058240"/>
            <a:ext cx="616639" cy="368119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25" name="Bent Arrow 124">
            <a:extLst>
              <a:ext uri="{FF2B5EF4-FFF2-40B4-BE49-F238E27FC236}">
                <a16:creationId xmlns:a16="http://schemas.microsoft.com/office/drawing/2014/main" id="{99AD0677-AC47-8C46-9E5F-6FC0E9B6C5AE}"/>
              </a:ext>
            </a:extLst>
          </p:cNvPr>
          <p:cNvSpPr/>
          <p:nvPr/>
        </p:nvSpPr>
        <p:spPr>
          <a:xfrm rot="5400000" flipH="1">
            <a:off x="10871356" y="3485385"/>
            <a:ext cx="1136104" cy="590246"/>
          </a:xfrm>
          <a:prstGeom prst="bentArrow">
            <a:avLst>
              <a:gd name="adj1" fmla="val 29332"/>
              <a:gd name="adj2" fmla="val 29196"/>
              <a:gd name="adj3" fmla="val 33537"/>
              <a:gd name="adj4" fmla="val 4375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18" name="Bent Arrow 117">
            <a:extLst>
              <a:ext uri="{FF2B5EF4-FFF2-40B4-BE49-F238E27FC236}">
                <a16:creationId xmlns:a16="http://schemas.microsoft.com/office/drawing/2014/main" id="{F220B5AF-B37E-6E48-83AF-C26944CEF8F6}"/>
              </a:ext>
            </a:extLst>
          </p:cNvPr>
          <p:cNvSpPr/>
          <p:nvPr/>
        </p:nvSpPr>
        <p:spPr>
          <a:xfrm flipV="1">
            <a:off x="3631796" y="3013333"/>
            <a:ext cx="3726276" cy="1448600"/>
          </a:xfrm>
          <a:prstGeom prst="bentArrow">
            <a:avLst>
              <a:gd name="adj1" fmla="val 11208"/>
              <a:gd name="adj2" fmla="val 13635"/>
              <a:gd name="adj3" fmla="val 18681"/>
              <a:gd name="adj4" fmla="val 4375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2F39A9F-CF26-C846-B5B1-AB12E53C1286}"/>
              </a:ext>
            </a:extLst>
          </p:cNvPr>
          <p:cNvGrpSpPr/>
          <p:nvPr/>
        </p:nvGrpSpPr>
        <p:grpSpPr>
          <a:xfrm>
            <a:off x="265320" y="1010756"/>
            <a:ext cx="2674890" cy="2164417"/>
            <a:chOff x="-179288" y="1787721"/>
            <a:chExt cx="3284689" cy="23915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C522417-3F67-A34B-BC12-7E60676185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9993"/>
            <a:stretch/>
          </p:blipFill>
          <p:spPr>
            <a:xfrm>
              <a:off x="-6137" y="2495842"/>
              <a:ext cx="3111538" cy="1683395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79A0653-930E-B242-847B-77D6F351BED6}"/>
                </a:ext>
              </a:extLst>
            </p:cNvPr>
            <p:cNvGrpSpPr/>
            <p:nvPr/>
          </p:nvGrpSpPr>
          <p:grpSpPr>
            <a:xfrm>
              <a:off x="-179288" y="1787721"/>
              <a:ext cx="2879989" cy="645964"/>
              <a:chOff x="5231702" y="3857629"/>
              <a:chExt cx="2879989" cy="645964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15BD0C8-7283-AD48-BCCA-664FBDFA8F08}"/>
                  </a:ext>
                </a:extLst>
              </p:cNvPr>
              <p:cNvSpPr txBox="1"/>
              <p:nvPr/>
            </p:nvSpPr>
            <p:spPr>
              <a:xfrm>
                <a:off x="5874098" y="3857629"/>
                <a:ext cx="2237593" cy="645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387">
                  <a:defRPr/>
                </a:pPr>
                <a:r>
                  <a:rPr lang="en-US" sz="1600" b="1" dirty="0">
                    <a:solidFill>
                      <a:prstClr val="black"/>
                    </a:solidFill>
                    <a:latin typeface="Calibri" panose="020F0502020204030204"/>
                  </a:rPr>
                  <a:t>Open Source Contributions</a:t>
                </a:r>
              </a:p>
            </p:txBody>
          </p:sp>
          <p:pic>
            <p:nvPicPr>
              <p:cNvPr id="8" name="Picture 7" descr="gh-logo.pdf">
                <a:extLst>
                  <a:ext uri="{FF2B5EF4-FFF2-40B4-BE49-F238E27FC236}">
                    <a16:creationId xmlns:a16="http://schemas.microsoft.com/office/drawing/2014/main" id="{1FE58B41-90F7-B348-A9B8-BE7463C049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31702" y="3874734"/>
                <a:ext cx="634861" cy="593597"/>
              </a:xfrm>
              <a:prstGeom prst="rect">
                <a:avLst/>
              </a:prstGeom>
            </p:spPr>
          </p:pic>
        </p:grpSp>
      </p:grpSp>
      <p:pic>
        <p:nvPicPr>
          <p:cNvPr id="116" name="Picture 115" descr="Icon&#10;&#10;Description automatically generated">
            <a:extLst>
              <a:ext uri="{FF2B5EF4-FFF2-40B4-BE49-F238E27FC236}">
                <a16:creationId xmlns:a16="http://schemas.microsoft.com/office/drawing/2014/main" id="{7E9E0760-CD64-E34E-91D3-2D8E4F74C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1970" y="3794305"/>
            <a:ext cx="852293" cy="788374"/>
          </a:xfrm>
          <a:prstGeom prst="rect">
            <a:avLst/>
          </a:prstGeom>
        </p:spPr>
      </p:pic>
      <p:sp>
        <p:nvSpPr>
          <p:cNvPr id="96" name="Bent Arrow 95">
            <a:extLst>
              <a:ext uri="{FF2B5EF4-FFF2-40B4-BE49-F238E27FC236}">
                <a16:creationId xmlns:a16="http://schemas.microsoft.com/office/drawing/2014/main" id="{8EE3C31B-25A5-AB44-86BA-84C63DDC658F}"/>
              </a:ext>
            </a:extLst>
          </p:cNvPr>
          <p:cNvSpPr/>
          <p:nvPr/>
        </p:nvSpPr>
        <p:spPr>
          <a:xfrm flipV="1">
            <a:off x="6142789" y="3031304"/>
            <a:ext cx="1215283" cy="1425229"/>
          </a:xfrm>
          <a:prstGeom prst="bentArrow">
            <a:avLst>
              <a:gd name="adj1" fmla="val 16522"/>
              <a:gd name="adj2" fmla="val 17178"/>
              <a:gd name="adj3" fmla="val 21338"/>
              <a:gd name="adj4" fmla="val 4375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48E932B4-1AA7-C241-A6A7-5EDEF27D7F03}"/>
              </a:ext>
            </a:extLst>
          </p:cNvPr>
          <p:cNvCxnSpPr>
            <a:cxnSpLocks/>
          </p:cNvCxnSpPr>
          <p:nvPr/>
        </p:nvCxnSpPr>
        <p:spPr>
          <a:xfrm>
            <a:off x="6825919" y="474704"/>
            <a:ext cx="15089" cy="3758689"/>
          </a:xfrm>
          <a:prstGeom prst="line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4" name="Bent Arrow 1043">
            <a:extLst>
              <a:ext uri="{FF2B5EF4-FFF2-40B4-BE49-F238E27FC236}">
                <a16:creationId xmlns:a16="http://schemas.microsoft.com/office/drawing/2014/main" id="{E2A96C96-FC19-B546-8E23-F5CB969938D4}"/>
              </a:ext>
            </a:extLst>
          </p:cNvPr>
          <p:cNvSpPr/>
          <p:nvPr/>
        </p:nvSpPr>
        <p:spPr>
          <a:xfrm>
            <a:off x="6191975" y="864669"/>
            <a:ext cx="1468418" cy="964549"/>
          </a:xfrm>
          <a:prstGeom prst="bentArrow">
            <a:avLst>
              <a:gd name="adj1" fmla="val 22015"/>
              <a:gd name="adj2" fmla="val 21269"/>
              <a:gd name="adj3" fmla="val 25000"/>
              <a:gd name="adj4" fmla="val 4375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5245F7EB-18C8-2A40-BB7B-F00C707C3876}"/>
              </a:ext>
            </a:extLst>
          </p:cNvPr>
          <p:cNvCxnSpPr>
            <a:cxnSpLocks/>
          </p:cNvCxnSpPr>
          <p:nvPr/>
        </p:nvCxnSpPr>
        <p:spPr>
          <a:xfrm>
            <a:off x="6942380" y="475969"/>
            <a:ext cx="0" cy="597444"/>
          </a:xfrm>
          <a:prstGeom prst="line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3" name="Picture 1032" descr="Icon&#10;&#10;Description automatically generated">
            <a:extLst>
              <a:ext uri="{FF2B5EF4-FFF2-40B4-BE49-F238E27FC236}">
                <a16:creationId xmlns:a16="http://schemas.microsoft.com/office/drawing/2014/main" id="{60087CB8-86A5-F340-8B6E-A129528525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8659" y="2932162"/>
            <a:ext cx="532661" cy="5380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0B1712-10BA-884E-AEEB-00CA94B102A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88" y="893"/>
            <a:ext cx="10275856" cy="857028"/>
          </a:xfrm>
        </p:spPr>
        <p:txBody>
          <a:bodyPr/>
          <a:lstStyle/>
          <a:p>
            <a:r>
              <a:rPr lang="en-US" dirty="0"/>
              <a:t>A Notional Secure Pipeline</a:t>
            </a:r>
          </a:p>
        </p:txBody>
      </p:sp>
      <p:sp>
        <p:nvSpPr>
          <p:cNvPr id="134" name="Content Placeholder 2">
            <a:extLst>
              <a:ext uri="{FF2B5EF4-FFF2-40B4-BE49-F238E27FC236}">
                <a16:creationId xmlns:a16="http://schemas.microsoft.com/office/drawing/2014/main" id="{20ED8642-9BEE-B34B-89CD-03073E6C26C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85668" y="4971674"/>
            <a:ext cx="11687307" cy="1844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We are working to establish a set of guidelines for supply chain integrity</a:t>
            </a:r>
          </a:p>
          <a:p>
            <a:pPr lvl="1"/>
            <a:r>
              <a:rPr lang="en-US" dirty="0"/>
              <a:t>Labs are trending towards GitLab, </a:t>
            </a:r>
            <a:r>
              <a:rPr lang="en-US" dirty="0" err="1"/>
              <a:t>Spack</a:t>
            </a:r>
            <a:r>
              <a:rPr lang="en-US" dirty="0"/>
              <a:t> for HPC</a:t>
            </a:r>
          </a:p>
          <a:p>
            <a:pPr lvl="1"/>
            <a:r>
              <a:rPr lang="en-US" dirty="0"/>
              <a:t>Standard container formats can help with scanning</a:t>
            </a:r>
          </a:p>
          <a:p>
            <a:pPr lvl="1"/>
            <a:r>
              <a:rPr lang="en-US" dirty="0"/>
              <a:t>Standard Software Bill of Materials (SBOM) format could help sites</a:t>
            </a:r>
            <a:br>
              <a:rPr lang="en-US" dirty="0"/>
            </a:br>
            <a:r>
              <a:rPr lang="en-US" dirty="0"/>
              <a:t>cross-validate codes</a:t>
            </a:r>
          </a:p>
          <a:p>
            <a:r>
              <a:rPr lang="en-US" dirty="0" err="1"/>
              <a:t>Spack</a:t>
            </a:r>
            <a:r>
              <a:rPr lang="en-US" dirty="0"/>
              <a:t> can help to standardize some of this.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AFAD123-DCBB-A149-B381-8CE8D1F7897E}"/>
              </a:ext>
            </a:extLst>
          </p:cNvPr>
          <p:cNvGrpSpPr/>
          <p:nvPr/>
        </p:nvGrpSpPr>
        <p:grpSpPr>
          <a:xfrm>
            <a:off x="2808585" y="984860"/>
            <a:ext cx="2397162" cy="307697"/>
            <a:chOff x="3146757" y="2786158"/>
            <a:chExt cx="2397785" cy="307777"/>
          </a:xfrm>
        </p:grpSpPr>
        <p:pic>
          <p:nvPicPr>
            <p:cNvPr id="1026" name="Picture 2" descr="Tgz Icons - Download Free Vector Icons | Noun Project">
              <a:extLst>
                <a:ext uri="{FF2B5EF4-FFF2-40B4-BE49-F238E27FC236}">
                  <a16:creationId xmlns:a16="http://schemas.microsoft.com/office/drawing/2014/main" id="{2F6B0636-978F-4B45-9C2F-712A5781C7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6757" y="2800118"/>
              <a:ext cx="277642" cy="277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1A56673-920B-2647-BD66-E88B1654B805}"/>
                </a:ext>
              </a:extLst>
            </p:cNvPr>
            <p:cNvSpPr txBox="1"/>
            <p:nvPr/>
          </p:nvSpPr>
          <p:spPr>
            <a:xfrm>
              <a:off x="3404726" y="2786158"/>
              <a:ext cx="21398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>
                  <a:solidFill>
                    <a:schemeClr val="accent1">
                      <a:lumMod val="75000"/>
                    </a:schemeClr>
                  </a:solidFill>
                </a:rPr>
                <a:t>Tarballs</a:t>
              </a:r>
              <a:r>
                <a:rPr lang="en-US" sz="1400" b="1" dirty="0">
                  <a:solidFill>
                    <a:schemeClr val="accent1">
                      <a:lumMod val="75000"/>
                    </a:schemeClr>
                  </a:solidFill>
                </a:rPr>
                <a:t>, other sources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136F75A-20E4-674A-A152-5269F596869D}"/>
              </a:ext>
            </a:extLst>
          </p:cNvPr>
          <p:cNvGrpSpPr/>
          <p:nvPr/>
        </p:nvGrpSpPr>
        <p:grpSpPr>
          <a:xfrm>
            <a:off x="2819526" y="1309683"/>
            <a:ext cx="1487343" cy="307697"/>
            <a:chOff x="3280437" y="3221529"/>
            <a:chExt cx="1487731" cy="307777"/>
          </a:xfrm>
        </p:grpSpPr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7BB1FEE9-645C-6C40-BCF5-3FC9F148E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80437" y="3246427"/>
              <a:ext cx="274103" cy="27410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BC9B4D3-FABA-134D-AE49-FCF8A0C3FD8B}"/>
                </a:ext>
              </a:extLst>
            </p:cNvPr>
            <p:cNvSpPr txBox="1"/>
            <p:nvPr/>
          </p:nvSpPr>
          <p:spPr>
            <a:xfrm>
              <a:off x="3547961" y="3221529"/>
              <a:ext cx="12202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accent1">
                      <a:lumMod val="75000"/>
                    </a:schemeClr>
                  </a:solidFill>
                </a:rPr>
                <a:t>Git commits</a:t>
              </a:r>
            </a:p>
          </p:txBody>
        </p:sp>
      </p:grp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17C2C557-4F12-9D43-BF2B-E542662995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3069" y="1922795"/>
            <a:ext cx="890039" cy="823289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F24476C2-9B05-7448-B430-54C104A2EE3D}"/>
              </a:ext>
            </a:extLst>
          </p:cNvPr>
          <p:cNvGrpSpPr/>
          <p:nvPr/>
        </p:nvGrpSpPr>
        <p:grpSpPr>
          <a:xfrm>
            <a:off x="6695320" y="210758"/>
            <a:ext cx="1344538" cy="523085"/>
            <a:chOff x="9852602" y="3062320"/>
            <a:chExt cx="1344888" cy="52321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A0D717F-6364-DA40-AAC9-BECE38A7C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52602" y="3142100"/>
              <a:ext cx="330734" cy="32862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E232A67-C2AF-2B48-B42E-2F68820C7878}"/>
                </a:ext>
              </a:extLst>
            </p:cNvPr>
            <p:cNvSpPr txBox="1"/>
            <p:nvPr/>
          </p:nvSpPr>
          <p:spPr>
            <a:xfrm>
              <a:off x="10187277" y="3062320"/>
              <a:ext cx="1010213" cy="523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accent6">
                      <a:lumMod val="75000"/>
                    </a:schemeClr>
                  </a:solidFill>
                </a:rPr>
                <a:t>Binary</a:t>
              </a:r>
              <a:br>
                <a:rPr lang="en-US" sz="1400" b="1" dirty="0">
                  <a:solidFill>
                    <a:schemeClr val="accent6">
                      <a:lumMod val="75000"/>
                    </a:schemeClr>
                  </a:solidFill>
                </a:rPr>
              </a:br>
              <a:r>
                <a:rPr lang="en-US" sz="1400" b="1" dirty="0">
                  <a:solidFill>
                    <a:schemeClr val="accent6">
                      <a:lumMod val="75000"/>
                    </a:schemeClr>
                  </a:solidFill>
                </a:rPr>
                <a:t>Packages</a:t>
              </a:r>
            </a:p>
          </p:txBody>
        </p:sp>
      </p:grpSp>
      <p:sp>
        <p:nvSpPr>
          <p:cNvPr id="43" name="Right Arrow 42">
            <a:extLst>
              <a:ext uri="{FF2B5EF4-FFF2-40B4-BE49-F238E27FC236}">
                <a16:creationId xmlns:a16="http://schemas.microsoft.com/office/drawing/2014/main" id="{47CA266B-31C4-8341-9EBF-7F9EA712B59D}"/>
              </a:ext>
            </a:extLst>
          </p:cNvPr>
          <p:cNvSpPr/>
          <p:nvPr/>
        </p:nvSpPr>
        <p:spPr>
          <a:xfrm>
            <a:off x="2774559" y="2202024"/>
            <a:ext cx="646141" cy="368119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D58854-AC34-9444-A46C-622E102CDB2B}"/>
              </a:ext>
            </a:extLst>
          </p:cNvPr>
          <p:cNvSpPr txBox="1"/>
          <p:nvPr/>
        </p:nvSpPr>
        <p:spPr>
          <a:xfrm>
            <a:off x="5995600" y="2567874"/>
            <a:ext cx="572444" cy="307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Sign</a:t>
            </a:r>
          </a:p>
        </p:txBody>
      </p:sp>
      <p:pic>
        <p:nvPicPr>
          <p:cNvPr id="46" name="Picture 45" descr="Icon&#10;&#10;Description automatically generated">
            <a:extLst>
              <a:ext uri="{FF2B5EF4-FFF2-40B4-BE49-F238E27FC236}">
                <a16:creationId xmlns:a16="http://schemas.microsoft.com/office/drawing/2014/main" id="{20BEC080-C019-2E44-872D-03A6E7293A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8388" y="2023567"/>
            <a:ext cx="577194" cy="532930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00ED3CB8-94E1-3D4D-8B62-83B35B393827}"/>
              </a:ext>
            </a:extLst>
          </p:cNvPr>
          <p:cNvGrpSpPr/>
          <p:nvPr/>
        </p:nvGrpSpPr>
        <p:grpSpPr>
          <a:xfrm>
            <a:off x="7842935" y="627140"/>
            <a:ext cx="724423" cy="973945"/>
            <a:chOff x="9426809" y="3244838"/>
            <a:chExt cx="724612" cy="974198"/>
          </a:xfrm>
        </p:grpSpPr>
        <p:pic>
          <p:nvPicPr>
            <p:cNvPr id="28" name="Picture 27" descr="A picture containing text, tableware, plate, dishware&#10;&#10;Description automatically generated">
              <a:extLst>
                <a:ext uri="{FF2B5EF4-FFF2-40B4-BE49-F238E27FC236}">
                  <a16:creationId xmlns:a16="http://schemas.microsoft.com/office/drawing/2014/main" id="{D2E8982F-6009-7642-B4E5-D26A1F534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439277" y="3244838"/>
              <a:ext cx="712144" cy="752077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FF7B176-95BF-DE4B-B112-054FC08A1B64}"/>
                </a:ext>
              </a:extLst>
            </p:cNvPr>
            <p:cNvSpPr txBox="1"/>
            <p:nvPr/>
          </p:nvSpPr>
          <p:spPr>
            <a:xfrm>
              <a:off x="9426809" y="3911259"/>
              <a:ext cx="6733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Verify</a:t>
              </a:r>
            </a:p>
          </p:txBody>
        </p:sp>
      </p:grpSp>
      <p:sp>
        <p:nvSpPr>
          <p:cNvPr id="59" name="Right Arrow 58">
            <a:extLst>
              <a:ext uri="{FF2B5EF4-FFF2-40B4-BE49-F238E27FC236}">
                <a16:creationId xmlns:a16="http://schemas.microsoft.com/office/drawing/2014/main" id="{35104EF4-D0D7-AF4E-A80C-C976AE9A1A92}"/>
              </a:ext>
            </a:extLst>
          </p:cNvPr>
          <p:cNvSpPr/>
          <p:nvPr/>
        </p:nvSpPr>
        <p:spPr>
          <a:xfrm>
            <a:off x="5529748" y="2149673"/>
            <a:ext cx="388699" cy="368119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5022EEC3-E464-5648-9B92-77E69B35B825}"/>
              </a:ext>
            </a:extLst>
          </p:cNvPr>
          <p:cNvSpPr/>
          <p:nvPr/>
        </p:nvSpPr>
        <p:spPr>
          <a:xfrm>
            <a:off x="12469729" y="3192961"/>
            <a:ext cx="97762" cy="45707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59EE891-A995-0B40-B46E-C353EF44BF79}"/>
              </a:ext>
            </a:extLst>
          </p:cNvPr>
          <p:cNvCxnSpPr>
            <a:cxnSpLocks/>
          </p:cNvCxnSpPr>
          <p:nvPr/>
        </p:nvCxnSpPr>
        <p:spPr>
          <a:xfrm>
            <a:off x="2944286" y="1676668"/>
            <a:ext cx="0" cy="669426"/>
          </a:xfrm>
          <a:prstGeom prst="line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E79C4113-BC59-D04E-9E22-3197A39A30AE}"/>
              </a:ext>
            </a:extLst>
          </p:cNvPr>
          <p:cNvSpPr txBox="1"/>
          <p:nvPr/>
        </p:nvSpPr>
        <p:spPr>
          <a:xfrm>
            <a:off x="11028517" y="2692394"/>
            <a:ext cx="780780" cy="307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Deploy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F3BBC2B-1CE0-2344-8618-DC505C77BB23}"/>
              </a:ext>
            </a:extLst>
          </p:cNvPr>
          <p:cNvSpPr txBox="1"/>
          <p:nvPr/>
        </p:nvSpPr>
        <p:spPr>
          <a:xfrm>
            <a:off x="7269417" y="4506319"/>
            <a:ext cx="1019565" cy="52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Container</a:t>
            </a:r>
            <a:br>
              <a:rPr lang="en-US" sz="1400" b="1" dirty="0"/>
            </a:br>
            <a:r>
              <a:rPr lang="en-US" sz="1400" b="1" dirty="0"/>
              <a:t>Build</a:t>
            </a: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99A98191-3F10-B749-8778-74A4C3B588B3}"/>
              </a:ext>
            </a:extLst>
          </p:cNvPr>
          <p:cNvCxnSpPr>
            <a:cxnSpLocks/>
          </p:cNvCxnSpPr>
          <p:nvPr/>
        </p:nvCxnSpPr>
        <p:spPr>
          <a:xfrm>
            <a:off x="8438390" y="3510579"/>
            <a:ext cx="0" cy="722812"/>
          </a:xfrm>
          <a:prstGeom prst="line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ABB7115B-9064-F044-A9E0-A6C9A4ADD486}"/>
              </a:ext>
            </a:extLst>
          </p:cNvPr>
          <p:cNvSpPr txBox="1"/>
          <p:nvPr/>
        </p:nvSpPr>
        <p:spPr>
          <a:xfrm>
            <a:off x="8665083" y="3227964"/>
            <a:ext cx="1019565" cy="52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75000"/>
                  </a:schemeClr>
                </a:solidFill>
              </a:rPr>
              <a:t>Container</a:t>
            </a:r>
            <a:br>
              <a:rPr lang="en-US" sz="14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</a:rPr>
              <a:t>Images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677464A2-ABB4-3B43-8F7E-CB764F1630C1}"/>
              </a:ext>
            </a:extLst>
          </p:cNvPr>
          <p:cNvSpPr txBox="1"/>
          <p:nvPr/>
        </p:nvSpPr>
        <p:spPr>
          <a:xfrm>
            <a:off x="4753232" y="2649206"/>
            <a:ext cx="631739" cy="307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Build</a:t>
            </a:r>
          </a:p>
        </p:txBody>
      </p:sp>
      <p:pic>
        <p:nvPicPr>
          <p:cNvPr id="1062" name="Picture 1061" descr="Icon&#10;&#10;Description automatically generated">
            <a:extLst>
              <a:ext uri="{FF2B5EF4-FFF2-40B4-BE49-F238E27FC236}">
                <a16:creationId xmlns:a16="http://schemas.microsoft.com/office/drawing/2014/main" id="{FB889E58-70A5-F34D-8C50-00411B513E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03895" y="1908092"/>
            <a:ext cx="853778" cy="858983"/>
          </a:xfrm>
          <a:prstGeom prst="rect">
            <a:avLst/>
          </a:prstGeom>
        </p:spPr>
      </p:pic>
      <p:sp>
        <p:nvSpPr>
          <p:cNvPr id="124" name="Bent Arrow 123">
            <a:extLst>
              <a:ext uri="{FF2B5EF4-FFF2-40B4-BE49-F238E27FC236}">
                <a16:creationId xmlns:a16="http://schemas.microsoft.com/office/drawing/2014/main" id="{42A4D809-D985-5C4B-8FE6-509136B1AF91}"/>
              </a:ext>
            </a:extLst>
          </p:cNvPr>
          <p:cNvSpPr/>
          <p:nvPr/>
        </p:nvSpPr>
        <p:spPr>
          <a:xfrm rot="5400000">
            <a:off x="9779042" y="-61491"/>
            <a:ext cx="909363" cy="2929637"/>
          </a:xfrm>
          <a:prstGeom prst="bentArrow">
            <a:avLst>
              <a:gd name="adj1" fmla="val 22015"/>
              <a:gd name="adj2" fmla="val 21269"/>
              <a:gd name="adj3" fmla="val 25000"/>
              <a:gd name="adj4" fmla="val 4375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56E66903-C06A-0B48-834B-2EA032F57707}"/>
              </a:ext>
            </a:extLst>
          </p:cNvPr>
          <p:cNvGrpSpPr/>
          <p:nvPr/>
        </p:nvGrpSpPr>
        <p:grpSpPr>
          <a:xfrm>
            <a:off x="10341887" y="3916221"/>
            <a:ext cx="680034" cy="910823"/>
            <a:chOff x="9434009" y="3286377"/>
            <a:chExt cx="680211" cy="911059"/>
          </a:xfrm>
        </p:grpSpPr>
        <p:pic>
          <p:nvPicPr>
            <p:cNvPr id="127" name="Picture 126" descr="A picture containing text, tableware, plate, dishware&#10;&#10;Description automatically generated">
              <a:extLst>
                <a:ext uri="{FF2B5EF4-FFF2-40B4-BE49-F238E27FC236}">
                  <a16:creationId xmlns:a16="http://schemas.microsoft.com/office/drawing/2014/main" id="{01C964E0-46A2-EB46-BEE0-BFCDBD958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511277" y="3286377"/>
              <a:ext cx="602943" cy="636753"/>
            </a:xfrm>
            <a:prstGeom prst="rect">
              <a:avLst/>
            </a:prstGeom>
          </p:spPr>
        </p:pic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470DFEBA-57C9-F543-B5AE-987789E87E4F}"/>
                </a:ext>
              </a:extLst>
            </p:cNvPr>
            <p:cNvSpPr txBox="1"/>
            <p:nvPr/>
          </p:nvSpPr>
          <p:spPr>
            <a:xfrm>
              <a:off x="9434009" y="3889659"/>
              <a:ext cx="6733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Verify</a:t>
              </a:r>
            </a:p>
          </p:txBody>
        </p:sp>
      </p:grpSp>
      <p:sp>
        <p:nvSpPr>
          <p:cNvPr id="131" name="TextBox 130">
            <a:extLst>
              <a:ext uri="{FF2B5EF4-FFF2-40B4-BE49-F238E27FC236}">
                <a16:creationId xmlns:a16="http://schemas.microsoft.com/office/drawing/2014/main" id="{ECAB94A4-2E08-3043-BC9E-29C7C7849422}"/>
              </a:ext>
            </a:extLst>
          </p:cNvPr>
          <p:cNvSpPr txBox="1"/>
          <p:nvPr/>
        </p:nvSpPr>
        <p:spPr>
          <a:xfrm>
            <a:off x="9020012" y="4526963"/>
            <a:ext cx="572444" cy="307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Sign</a:t>
            </a:r>
          </a:p>
        </p:txBody>
      </p:sp>
      <p:pic>
        <p:nvPicPr>
          <p:cNvPr id="132" name="Picture 131" descr="Icon&#10;&#10;Description automatically generated">
            <a:extLst>
              <a:ext uri="{FF2B5EF4-FFF2-40B4-BE49-F238E27FC236}">
                <a16:creationId xmlns:a16="http://schemas.microsoft.com/office/drawing/2014/main" id="{CE8B4DF7-60E2-4B40-879C-DC3B9071D8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3623" y="3891180"/>
            <a:ext cx="691861" cy="638805"/>
          </a:xfrm>
          <a:prstGeom prst="rect">
            <a:avLst/>
          </a:prstGeom>
        </p:spPr>
      </p:pic>
      <p:sp>
        <p:nvSpPr>
          <p:cNvPr id="133" name="Right Arrow 132">
            <a:extLst>
              <a:ext uri="{FF2B5EF4-FFF2-40B4-BE49-F238E27FC236}">
                <a16:creationId xmlns:a16="http://schemas.microsoft.com/office/drawing/2014/main" id="{A10E9487-96CF-4149-B4C4-3284703B8D83}"/>
              </a:ext>
            </a:extLst>
          </p:cNvPr>
          <p:cNvSpPr/>
          <p:nvPr/>
        </p:nvSpPr>
        <p:spPr>
          <a:xfrm>
            <a:off x="9801836" y="4081034"/>
            <a:ext cx="494271" cy="368119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067" name="Picture 1066" descr="Icon&#10;&#10;Description automatically generated">
            <a:extLst>
              <a:ext uri="{FF2B5EF4-FFF2-40B4-BE49-F238E27FC236}">
                <a16:creationId xmlns:a16="http://schemas.microsoft.com/office/drawing/2014/main" id="{90C19F78-9275-D344-9EE9-DB7CA93690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80132" y="2029380"/>
            <a:ext cx="602794" cy="627481"/>
          </a:xfrm>
          <a:prstGeom prst="rect">
            <a:avLst/>
          </a:prstGeom>
        </p:spPr>
      </p:pic>
      <p:sp>
        <p:nvSpPr>
          <p:cNvPr id="139" name="Right Arrow 138">
            <a:extLst>
              <a:ext uri="{FF2B5EF4-FFF2-40B4-BE49-F238E27FC236}">
                <a16:creationId xmlns:a16="http://schemas.microsoft.com/office/drawing/2014/main" id="{7FB9B7A4-01F2-8547-B21A-ABF5853B3FA8}"/>
              </a:ext>
            </a:extLst>
          </p:cNvPr>
          <p:cNvSpPr/>
          <p:nvPr/>
        </p:nvSpPr>
        <p:spPr>
          <a:xfrm>
            <a:off x="4147708" y="2167233"/>
            <a:ext cx="511067" cy="368119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065FDE41-32EB-4748-B838-18183EE23BED}"/>
              </a:ext>
            </a:extLst>
          </p:cNvPr>
          <p:cNvSpPr txBox="1"/>
          <p:nvPr/>
        </p:nvSpPr>
        <p:spPr>
          <a:xfrm>
            <a:off x="3460146" y="2667201"/>
            <a:ext cx="612508" cy="307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Scan</a:t>
            </a:r>
          </a:p>
        </p:txBody>
      </p:sp>
      <p:sp>
        <p:nvSpPr>
          <p:cNvPr id="142" name="Circular Arrow 141">
            <a:extLst>
              <a:ext uri="{FF2B5EF4-FFF2-40B4-BE49-F238E27FC236}">
                <a16:creationId xmlns:a16="http://schemas.microsoft.com/office/drawing/2014/main" id="{30A44739-9FA4-2942-A5E0-59ABC756F5B8}"/>
              </a:ext>
            </a:extLst>
          </p:cNvPr>
          <p:cNvSpPr/>
          <p:nvPr/>
        </p:nvSpPr>
        <p:spPr>
          <a:xfrm rot="14516512">
            <a:off x="7704780" y="2247908"/>
            <a:ext cx="1158898" cy="1166096"/>
          </a:xfrm>
          <a:prstGeom prst="circularArrow">
            <a:avLst>
              <a:gd name="adj1" fmla="val 6954"/>
              <a:gd name="adj2" fmla="val 1621979"/>
              <a:gd name="adj3" fmla="val 20574009"/>
              <a:gd name="adj4" fmla="val 13954822"/>
              <a:gd name="adj5" fmla="val 1218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pic>
        <p:nvPicPr>
          <p:cNvPr id="144" name="Picture 143" descr="Icon&#10;&#10;Description automatically generated">
            <a:extLst>
              <a:ext uri="{FF2B5EF4-FFF2-40B4-BE49-F238E27FC236}">
                <a16:creationId xmlns:a16="http://schemas.microsoft.com/office/drawing/2014/main" id="{25776427-D74E-F14F-8603-7A5C6B9A90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17698" y="2181982"/>
            <a:ext cx="450434" cy="468881"/>
          </a:xfrm>
          <a:prstGeom prst="rect">
            <a:avLst/>
          </a:prstGeom>
        </p:spPr>
      </p:pic>
      <p:sp>
        <p:nvSpPr>
          <p:cNvPr id="145" name="TextBox 144">
            <a:extLst>
              <a:ext uri="{FF2B5EF4-FFF2-40B4-BE49-F238E27FC236}">
                <a16:creationId xmlns:a16="http://schemas.microsoft.com/office/drawing/2014/main" id="{1DBCD81E-53FB-7642-A6D2-330E5ACFE4FA}"/>
              </a:ext>
            </a:extLst>
          </p:cNvPr>
          <p:cNvSpPr txBox="1"/>
          <p:nvPr/>
        </p:nvSpPr>
        <p:spPr>
          <a:xfrm>
            <a:off x="8140127" y="2574825"/>
            <a:ext cx="612508" cy="307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Scan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9ED74AAC-DA37-3047-B66A-4F9E008A86AC}"/>
              </a:ext>
            </a:extLst>
          </p:cNvPr>
          <p:cNvCxnSpPr>
            <a:cxnSpLocks/>
          </p:cNvCxnSpPr>
          <p:nvPr/>
        </p:nvCxnSpPr>
        <p:spPr>
          <a:xfrm flipV="1">
            <a:off x="805047" y="2836955"/>
            <a:ext cx="60317" cy="989567"/>
          </a:xfrm>
          <a:prstGeom prst="line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1" name="TextBox 1070">
            <a:extLst>
              <a:ext uri="{FF2B5EF4-FFF2-40B4-BE49-F238E27FC236}">
                <a16:creationId xmlns:a16="http://schemas.microsoft.com/office/drawing/2014/main" id="{D81CED39-C0A0-204B-BAF5-3A060D7E8E49}"/>
              </a:ext>
            </a:extLst>
          </p:cNvPr>
          <p:cNvSpPr txBox="1"/>
          <p:nvPr/>
        </p:nvSpPr>
        <p:spPr>
          <a:xfrm>
            <a:off x="669185" y="3816526"/>
            <a:ext cx="2383365" cy="52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Spack</a:t>
            </a:r>
            <a:r>
              <a:rPr lang="en-US" sz="1400" dirty="0"/>
              <a:t> has 6,500 packages,</a:t>
            </a:r>
            <a:br>
              <a:rPr lang="en-US" sz="1400" dirty="0"/>
            </a:br>
            <a:r>
              <a:rPr lang="en-US" sz="1400" dirty="0"/>
              <a:t>with many updates per day.</a:t>
            </a:r>
          </a:p>
        </p:txBody>
      </p:sp>
      <p:pic>
        <p:nvPicPr>
          <p:cNvPr id="1073" name="Picture 1072">
            <a:extLst>
              <a:ext uri="{FF2B5EF4-FFF2-40B4-BE49-F238E27FC236}">
                <a16:creationId xmlns:a16="http://schemas.microsoft.com/office/drawing/2014/main" id="{4BD1AFAD-CD04-8843-B3BA-2FC572CDA47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2412" y="3718482"/>
            <a:ext cx="595386" cy="59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7809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BE698-8851-C24B-831C-7DFFEC306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40" y="230852"/>
            <a:ext cx="11998375" cy="907984"/>
          </a:xfrm>
        </p:spPr>
        <p:txBody>
          <a:bodyPr/>
          <a:lstStyle/>
          <a:p>
            <a:r>
              <a:rPr lang="en-US" dirty="0" err="1"/>
              <a:t>Spack’s</a:t>
            </a:r>
            <a:r>
              <a:rPr lang="en-US" dirty="0"/>
              <a:t> long-term strategy is based around</a:t>
            </a:r>
            <a:br>
              <a:rPr lang="en-US" dirty="0"/>
            </a:br>
            <a:r>
              <a:rPr lang="en-US" dirty="0"/>
              <a:t>broad adoption and 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17B92-2A25-8F4E-9D11-130D95042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40" y="1527590"/>
            <a:ext cx="6319621" cy="4836211"/>
          </a:xfrm>
        </p:spPr>
        <p:txBody>
          <a:bodyPr>
            <a:normAutofit/>
          </a:bodyPr>
          <a:lstStyle/>
          <a:p>
            <a:r>
              <a:rPr lang="en-US" sz="1799" b="1" dirty="0"/>
              <a:t>Not sustainable without a community</a:t>
            </a:r>
            <a:endParaRPr lang="en-US" sz="1799" dirty="0"/>
          </a:p>
          <a:p>
            <a:pPr lvl="1"/>
            <a:r>
              <a:rPr lang="en-US" sz="1600" dirty="0"/>
              <a:t>Broad adoption incentivizes contributors</a:t>
            </a:r>
          </a:p>
          <a:p>
            <a:pPr lvl="1"/>
            <a:r>
              <a:rPr lang="en-US" sz="1600" dirty="0"/>
              <a:t>Cloud resources and automation absolutely necessary</a:t>
            </a:r>
          </a:p>
          <a:p>
            <a:r>
              <a:rPr lang="en-US" sz="1799" b="1" dirty="0"/>
              <a:t>Preserves build knowledge in a cross-platform, reusable way</a:t>
            </a:r>
          </a:p>
          <a:p>
            <a:pPr lvl="1"/>
            <a:r>
              <a:rPr lang="en-US" sz="1600" dirty="0"/>
              <a:t>Minimize rewriting recipes when porting</a:t>
            </a:r>
          </a:p>
          <a:p>
            <a:r>
              <a:rPr lang="en-US" sz="1799" b="1" dirty="0"/>
              <a:t>CI ensures builds continue to work as packages evolve</a:t>
            </a:r>
          </a:p>
          <a:p>
            <a:pPr lvl="1"/>
            <a:r>
              <a:rPr lang="en-US" sz="1600" dirty="0"/>
              <a:t>Keep packages flexible but verify key configurations</a:t>
            </a:r>
          </a:p>
          <a:p>
            <a:r>
              <a:rPr lang="en-US" sz="1799" b="1" dirty="0"/>
              <a:t>Growing contributor base and automation are </a:t>
            </a:r>
            <a:br>
              <a:rPr lang="en-US" sz="1799" b="1" dirty="0"/>
            </a:br>
            <a:r>
              <a:rPr lang="en-US" sz="1799" b="1" dirty="0"/>
              <a:t>the top priorities</a:t>
            </a:r>
          </a:p>
          <a:p>
            <a:pPr lvl="1"/>
            <a:r>
              <a:rPr lang="en-US" sz="1600" b="1" dirty="0">
                <a:solidFill>
                  <a:srgbClr val="FF0000"/>
                </a:solidFill>
              </a:rPr>
              <a:t>377 contributors </a:t>
            </a:r>
            <a:r>
              <a:rPr lang="en-US" sz="1600" b="1" dirty="0"/>
              <a:t>to 0.18 release!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B01E10-FB1D-314E-9F64-CC2F03DBFD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7963" y="2895550"/>
            <a:ext cx="1271320" cy="126803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45129F4-607E-E346-874E-72DEB71FC8B6}"/>
              </a:ext>
            </a:extLst>
          </p:cNvPr>
          <p:cNvSpPr/>
          <p:nvPr/>
        </p:nvSpPr>
        <p:spPr bwMode="auto">
          <a:xfrm>
            <a:off x="7760296" y="1745477"/>
            <a:ext cx="2729580" cy="3161849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b="1" dirty="0" err="1">
                <a:solidFill>
                  <a:srgbClr val="000000"/>
                </a:solidFill>
              </a:rPr>
              <a:t>Spack</a:t>
            </a:r>
            <a:br>
              <a:rPr lang="en-US" b="1" dirty="0">
                <a:solidFill>
                  <a:srgbClr val="000000"/>
                </a:solidFill>
              </a:rPr>
            </a:br>
            <a:r>
              <a:rPr lang="en-US" b="1" dirty="0">
                <a:solidFill>
                  <a:srgbClr val="000000"/>
                </a:solidFill>
              </a:rPr>
              <a:t>Community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25E9D7-0743-7940-ACB1-906BA3DB85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062" y="1588199"/>
            <a:ext cx="1466311" cy="3816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9A4E35-B202-9F43-9FF9-07A23230E6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1541" y="3873923"/>
            <a:ext cx="1351259" cy="1351259"/>
          </a:xfrm>
          <a:prstGeom prst="rect">
            <a:avLst/>
          </a:prstGeom>
        </p:spPr>
      </p:pic>
      <p:sp>
        <p:nvSpPr>
          <p:cNvPr id="17" name="Left-Right Arrow 16">
            <a:extLst>
              <a:ext uri="{FF2B5EF4-FFF2-40B4-BE49-F238E27FC236}">
                <a16:creationId xmlns:a16="http://schemas.microsoft.com/office/drawing/2014/main" id="{8D947C49-0CB7-CF42-875F-7CF39D30C658}"/>
              </a:ext>
            </a:extLst>
          </p:cNvPr>
          <p:cNvSpPr/>
          <p:nvPr/>
        </p:nvSpPr>
        <p:spPr bwMode="auto">
          <a:xfrm rot="2433015">
            <a:off x="7489360" y="2130894"/>
            <a:ext cx="875299" cy="341818"/>
          </a:xfrm>
          <a:prstGeom prst="leftRightArrow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9" name="Left-Right Arrow 18">
            <a:extLst>
              <a:ext uri="{FF2B5EF4-FFF2-40B4-BE49-F238E27FC236}">
                <a16:creationId xmlns:a16="http://schemas.microsoft.com/office/drawing/2014/main" id="{64D195EE-F152-4D46-98F5-5F24674D0A34}"/>
              </a:ext>
            </a:extLst>
          </p:cNvPr>
          <p:cNvSpPr/>
          <p:nvPr/>
        </p:nvSpPr>
        <p:spPr bwMode="auto">
          <a:xfrm rot="12191247">
            <a:off x="10025746" y="3916385"/>
            <a:ext cx="898263" cy="341818"/>
          </a:xfrm>
          <a:prstGeom prst="leftRightArrow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0" name="Left-Right Arrow 19">
            <a:extLst>
              <a:ext uri="{FF2B5EF4-FFF2-40B4-BE49-F238E27FC236}">
                <a16:creationId xmlns:a16="http://schemas.microsoft.com/office/drawing/2014/main" id="{FC3734BB-21F4-C845-A1CD-ED8631973030}"/>
              </a:ext>
            </a:extLst>
          </p:cNvPr>
          <p:cNvSpPr/>
          <p:nvPr/>
        </p:nvSpPr>
        <p:spPr bwMode="auto">
          <a:xfrm rot="13573967">
            <a:off x="9668072" y="4547920"/>
            <a:ext cx="898263" cy="341818"/>
          </a:xfrm>
          <a:prstGeom prst="leftRightArrow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1" name="Left-Right Arrow 20">
            <a:extLst>
              <a:ext uri="{FF2B5EF4-FFF2-40B4-BE49-F238E27FC236}">
                <a16:creationId xmlns:a16="http://schemas.microsoft.com/office/drawing/2014/main" id="{3FD2138A-E1FC-EA4D-8C6D-D46467057293}"/>
              </a:ext>
            </a:extLst>
          </p:cNvPr>
          <p:cNvSpPr/>
          <p:nvPr/>
        </p:nvSpPr>
        <p:spPr bwMode="auto">
          <a:xfrm rot="9247796">
            <a:off x="7317963" y="3917496"/>
            <a:ext cx="898263" cy="341818"/>
          </a:xfrm>
          <a:prstGeom prst="leftRightArrow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106C8F6-103C-0F42-8AA8-6352D549D67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4602" y="924430"/>
            <a:ext cx="576347" cy="38005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8B94417-C288-6742-9E65-66D78D362B5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975" y="1014146"/>
            <a:ext cx="733600" cy="45462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C2229DF-668E-374D-AD4C-A7246A0447C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8822" y="3336570"/>
            <a:ext cx="612563" cy="45176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7095B7C-018D-BD43-838C-F7BD064220C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4042" y="5424517"/>
            <a:ext cx="714781" cy="21830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9437D4A-ABD7-6146-B177-A969778C0C8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2008" y="2384405"/>
            <a:ext cx="893046" cy="558154"/>
          </a:xfrm>
          <a:prstGeom prst="rect">
            <a:avLst/>
          </a:prstGeom>
        </p:spPr>
      </p:pic>
      <p:sp>
        <p:nvSpPr>
          <p:cNvPr id="30" name="Left-Right Arrow 29">
            <a:extLst>
              <a:ext uri="{FF2B5EF4-FFF2-40B4-BE49-F238E27FC236}">
                <a16:creationId xmlns:a16="http://schemas.microsoft.com/office/drawing/2014/main" id="{9AD80082-4BBA-E348-9B5E-630294C17405}"/>
              </a:ext>
            </a:extLst>
          </p:cNvPr>
          <p:cNvSpPr/>
          <p:nvPr/>
        </p:nvSpPr>
        <p:spPr bwMode="auto">
          <a:xfrm rot="3677455">
            <a:off x="8241375" y="1582165"/>
            <a:ext cx="762252" cy="341818"/>
          </a:xfrm>
          <a:prstGeom prst="leftRightArrow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1" name="Left-Right Arrow 30">
            <a:extLst>
              <a:ext uri="{FF2B5EF4-FFF2-40B4-BE49-F238E27FC236}">
                <a16:creationId xmlns:a16="http://schemas.microsoft.com/office/drawing/2014/main" id="{D5E02983-21A6-2044-A37A-471A7EEF0C30}"/>
              </a:ext>
            </a:extLst>
          </p:cNvPr>
          <p:cNvSpPr/>
          <p:nvPr/>
        </p:nvSpPr>
        <p:spPr bwMode="auto">
          <a:xfrm rot="6203995">
            <a:off x="9052326" y="1528101"/>
            <a:ext cx="762252" cy="341818"/>
          </a:xfrm>
          <a:prstGeom prst="leftRightArrow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2" name="Left-Right Arrow 31">
            <a:extLst>
              <a:ext uri="{FF2B5EF4-FFF2-40B4-BE49-F238E27FC236}">
                <a16:creationId xmlns:a16="http://schemas.microsoft.com/office/drawing/2014/main" id="{69CD9435-2198-8E4B-92F7-5634F25E7301}"/>
              </a:ext>
            </a:extLst>
          </p:cNvPr>
          <p:cNvSpPr/>
          <p:nvPr/>
        </p:nvSpPr>
        <p:spPr bwMode="auto">
          <a:xfrm rot="6500271">
            <a:off x="8273140" y="4744301"/>
            <a:ext cx="869490" cy="297649"/>
          </a:xfrm>
          <a:prstGeom prst="leftRightArrow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3" name="Left-Right Arrow 32">
            <a:extLst>
              <a:ext uri="{FF2B5EF4-FFF2-40B4-BE49-F238E27FC236}">
                <a16:creationId xmlns:a16="http://schemas.microsoft.com/office/drawing/2014/main" id="{E12A5227-03C3-F548-A64E-5228C786411B}"/>
              </a:ext>
            </a:extLst>
          </p:cNvPr>
          <p:cNvSpPr/>
          <p:nvPr/>
        </p:nvSpPr>
        <p:spPr bwMode="auto">
          <a:xfrm rot="834614">
            <a:off x="7265295" y="2726994"/>
            <a:ext cx="809188" cy="341818"/>
          </a:xfrm>
          <a:prstGeom prst="leftRightArrow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4" name="Left-Right Arrow 33">
            <a:extLst>
              <a:ext uri="{FF2B5EF4-FFF2-40B4-BE49-F238E27FC236}">
                <a16:creationId xmlns:a16="http://schemas.microsoft.com/office/drawing/2014/main" id="{4AA97EC6-0EB5-B543-88A8-A41506E5941D}"/>
              </a:ext>
            </a:extLst>
          </p:cNvPr>
          <p:cNvSpPr/>
          <p:nvPr/>
        </p:nvSpPr>
        <p:spPr bwMode="auto">
          <a:xfrm>
            <a:off x="7248266" y="3277777"/>
            <a:ext cx="809188" cy="341818"/>
          </a:xfrm>
          <a:prstGeom prst="leftRightArrow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5" name="Left-Right Arrow 34">
            <a:extLst>
              <a:ext uri="{FF2B5EF4-FFF2-40B4-BE49-F238E27FC236}">
                <a16:creationId xmlns:a16="http://schemas.microsoft.com/office/drawing/2014/main" id="{D0054DBB-5A64-F941-AB0C-01D521027FB5}"/>
              </a:ext>
            </a:extLst>
          </p:cNvPr>
          <p:cNvSpPr/>
          <p:nvPr/>
        </p:nvSpPr>
        <p:spPr bwMode="auto">
          <a:xfrm rot="20700000">
            <a:off x="10143421" y="3032045"/>
            <a:ext cx="762252" cy="341818"/>
          </a:xfrm>
          <a:prstGeom prst="leftRightArrow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D5E19D2-4A20-A148-9C26-B2A8502FC17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0830" y="4180779"/>
            <a:ext cx="635246" cy="63524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DB33677-680E-EE40-822C-794BB376A14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4036" y="4527277"/>
            <a:ext cx="1204138" cy="120413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D354779-5710-9A4D-AB08-E568BB047DF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204" y="5027855"/>
            <a:ext cx="742143" cy="56279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2709C94-4E44-904A-8F5B-736A97592B2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701" y="5419667"/>
            <a:ext cx="1198199" cy="28777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A183203-8F0E-F74C-8A37-F40A09531D5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1428" y="2649806"/>
            <a:ext cx="1050977" cy="962286"/>
          </a:xfrm>
          <a:prstGeom prst="rect">
            <a:avLst/>
          </a:prstGeom>
        </p:spPr>
      </p:pic>
      <p:sp>
        <p:nvSpPr>
          <p:cNvPr id="44" name="Left-Right Arrow 43">
            <a:extLst>
              <a:ext uri="{FF2B5EF4-FFF2-40B4-BE49-F238E27FC236}">
                <a16:creationId xmlns:a16="http://schemas.microsoft.com/office/drawing/2014/main" id="{48C88462-7CD7-EE45-8DB4-71D94163E7F3}"/>
              </a:ext>
            </a:extLst>
          </p:cNvPr>
          <p:cNvSpPr/>
          <p:nvPr/>
        </p:nvSpPr>
        <p:spPr bwMode="auto">
          <a:xfrm rot="8594412">
            <a:off x="7627599" y="4413893"/>
            <a:ext cx="898263" cy="341818"/>
          </a:xfrm>
          <a:prstGeom prst="leftRightArrow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6" name="Left-Right Arrow 45">
            <a:extLst>
              <a:ext uri="{FF2B5EF4-FFF2-40B4-BE49-F238E27FC236}">
                <a16:creationId xmlns:a16="http://schemas.microsoft.com/office/drawing/2014/main" id="{65A87346-3BFC-5946-9DEF-9CA1FEF57AAD}"/>
              </a:ext>
            </a:extLst>
          </p:cNvPr>
          <p:cNvSpPr/>
          <p:nvPr/>
        </p:nvSpPr>
        <p:spPr bwMode="auto">
          <a:xfrm rot="15783152">
            <a:off x="9087465" y="4718182"/>
            <a:ext cx="714229" cy="341818"/>
          </a:xfrm>
          <a:prstGeom prst="leftRightArrow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FE03FF6B-E39E-9744-8110-4652C29A9CF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3728" y="1346842"/>
            <a:ext cx="782287" cy="467538"/>
          </a:xfrm>
          <a:prstGeom prst="rect">
            <a:avLst/>
          </a:prstGeom>
        </p:spPr>
      </p:pic>
      <p:sp>
        <p:nvSpPr>
          <p:cNvPr id="36" name="Left-Right Arrow 35">
            <a:extLst>
              <a:ext uri="{FF2B5EF4-FFF2-40B4-BE49-F238E27FC236}">
                <a16:creationId xmlns:a16="http://schemas.microsoft.com/office/drawing/2014/main" id="{6872CB0A-9744-C94D-95C2-DE952FD787FD}"/>
              </a:ext>
            </a:extLst>
          </p:cNvPr>
          <p:cNvSpPr/>
          <p:nvPr/>
        </p:nvSpPr>
        <p:spPr bwMode="auto">
          <a:xfrm rot="8336217">
            <a:off x="9669488" y="1879287"/>
            <a:ext cx="790337" cy="341818"/>
          </a:xfrm>
          <a:prstGeom prst="leftRightArrow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8" name="Left-Right Arrow 37">
            <a:extLst>
              <a:ext uri="{FF2B5EF4-FFF2-40B4-BE49-F238E27FC236}">
                <a16:creationId xmlns:a16="http://schemas.microsoft.com/office/drawing/2014/main" id="{BFE355E7-5E61-E54D-BADF-E2A54C58A141}"/>
              </a:ext>
            </a:extLst>
          </p:cNvPr>
          <p:cNvSpPr/>
          <p:nvPr/>
        </p:nvSpPr>
        <p:spPr bwMode="auto">
          <a:xfrm rot="9038978">
            <a:off x="9883996" y="2474733"/>
            <a:ext cx="790337" cy="341818"/>
          </a:xfrm>
          <a:prstGeom prst="leftRightArrow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479E25-23B2-974D-A5EC-196A905DB75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46158" y="2039334"/>
            <a:ext cx="1365476" cy="39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0298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FE39C7D-287A-DE40-813A-CD0F5AA56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1524"/>
            <a:ext cx="6822332" cy="4906889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err="1"/>
              <a:t>Spack</a:t>
            </a:r>
            <a:r>
              <a:rPr lang="en-US" b="1" dirty="0"/>
              <a:t> simplifies HPC software for:</a:t>
            </a:r>
          </a:p>
          <a:p>
            <a:pPr lvl="1"/>
            <a:r>
              <a:rPr lang="en-US" dirty="0"/>
              <a:t>Users</a:t>
            </a:r>
          </a:p>
          <a:p>
            <a:pPr lvl="1"/>
            <a:r>
              <a:rPr lang="en-US" dirty="0"/>
              <a:t>Developers</a:t>
            </a:r>
          </a:p>
          <a:p>
            <a:pPr lvl="1"/>
            <a:r>
              <a:rPr lang="en-US" dirty="0"/>
              <a:t>Cluster installations</a:t>
            </a:r>
          </a:p>
          <a:p>
            <a:pPr lvl="1"/>
            <a:r>
              <a:rPr lang="en-US" dirty="0"/>
              <a:t>The largest HPC facilities</a:t>
            </a:r>
          </a:p>
          <a:p>
            <a:r>
              <a:rPr lang="en-US" b="1" dirty="0" err="1"/>
              <a:t>Spack</a:t>
            </a:r>
            <a:r>
              <a:rPr lang="en-US" b="1" dirty="0"/>
              <a:t> is central to ECP’s software strategy</a:t>
            </a:r>
          </a:p>
          <a:p>
            <a:pPr lvl="1"/>
            <a:r>
              <a:rPr lang="en-US" dirty="0"/>
              <a:t>Enable software reuse for developers and users</a:t>
            </a:r>
          </a:p>
          <a:p>
            <a:pPr lvl="1"/>
            <a:r>
              <a:rPr lang="en-US" dirty="0"/>
              <a:t>Allow the facilities to consume the entire ECP stack</a:t>
            </a:r>
          </a:p>
          <a:p>
            <a:r>
              <a:rPr lang="en-US" b="1" dirty="0"/>
              <a:t>The roadmap is packed with new features:</a:t>
            </a:r>
          </a:p>
          <a:p>
            <a:pPr lvl="1"/>
            <a:r>
              <a:rPr lang="en-US" dirty="0"/>
              <a:t>Building the ECP software distribution</a:t>
            </a:r>
          </a:p>
          <a:p>
            <a:pPr lvl="1"/>
            <a:r>
              <a:rPr lang="en-US" dirty="0"/>
              <a:t>Better workflows for building containers</a:t>
            </a:r>
          </a:p>
          <a:p>
            <a:pPr lvl="1"/>
            <a:r>
              <a:rPr lang="en-US" dirty="0"/>
              <a:t>Stacks for facilities</a:t>
            </a:r>
          </a:p>
          <a:p>
            <a:pPr lvl="1"/>
            <a:r>
              <a:rPr lang="en-US" dirty="0"/>
              <a:t>Chains for rapid dev workflow</a:t>
            </a:r>
          </a:p>
          <a:p>
            <a:pPr lvl="1"/>
            <a:r>
              <a:rPr lang="en-US" dirty="0"/>
              <a:t>Optimized binaries</a:t>
            </a:r>
          </a:p>
          <a:p>
            <a:pPr lvl="1"/>
            <a:r>
              <a:rPr lang="en-US" dirty="0"/>
              <a:t>Better dependency resolution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E76EAD-2AC5-BB43-8B06-CDDD01E35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Spack</a:t>
            </a:r>
            <a:r>
              <a:rPr lang="en-US" dirty="0"/>
              <a:t> community is growing rapidly</a:t>
            </a:r>
          </a:p>
        </p:txBody>
      </p:sp>
      <p:pic>
        <p:nvPicPr>
          <p:cNvPr id="4" name="Picture 3" descr="spack-logo.pdf">
            <a:extLst>
              <a:ext uri="{FF2B5EF4-FFF2-40B4-BE49-F238E27FC236}">
                <a16:creationId xmlns:a16="http://schemas.microsoft.com/office/drawing/2014/main" id="{DE722900-42A3-0B4D-B305-558F0331BA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8725" y="1363188"/>
            <a:ext cx="2768405" cy="276124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78DDCEA-FBD5-524E-AF85-F623F2817EF5}"/>
              </a:ext>
            </a:extLst>
          </p:cNvPr>
          <p:cNvGrpSpPr/>
          <p:nvPr/>
        </p:nvGrpSpPr>
        <p:grpSpPr>
          <a:xfrm>
            <a:off x="8836534" y="5632770"/>
            <a:ext cx="2172782" cy="603956"/>
            <a:chOff x="6401566" y="4060643"/>
            <a:chExt cx="1629587" cy="45296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30035A0-E486-D145-B500-F7AC01DE7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1566" y="4060643"/>
              <a:ext cx="452967" cy="45296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E9662E9-45D5-494A-94F7-A6AC2CDBDCC8}"/>
                </a:ext>
              </a:extLst>
            </p:cNvPr>
            <p:cNvSpPr txBox="1"/>
            <p:nvPr/>
          </p:nvSpPr>
          <p:spPr>
            <a:xfrm>
              <a:off x="6835873" y="4102460"/>
              <a:ext cx="119528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prstClr val="black"/>
                  </a:solidFill>
                  <a:latin typeface="Calibri"/>
                  <a:cs typeface="+mn-cs"/>
                </a:rPr>
                <a:t>@</a:t>
              </a:r>
              <a:r>
                <a:rPr lang="en-US" sz="2400" b="1" dirty="0" err="1">
                  <a:solidFill>
                    <a:prstClr val="black"/>
                  </a:solidFill>
                  <a:latin typeface="Calibri"/>
                  <a:cs typeface="+mn-cs"/>
                </a:rPr>
                <a:t>spackpm</a:t>
              </a:r>
              <a:endParaRPr lang="en-US" sz="2400" b="1" dirty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A0BACC0-686B-AF48-8D42-C3618C679BD5}"/>
              </a:ext>
            </a:extLst>
          </p:cNvPr>
          <p:cNvGrpSpPr/>
          <p:nvPr/>
        </p:nvGrpSpPr>
        <p:grpSpPr>
          <a:xfrm>
            <a:off x="7817548" y="4829743"/>
            <a:ext cx="5259891" cy="643467"/>
            <a:chOff x="6932110" y="4896759"/>
            <a:chExt cx="5259891" cy="64346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C97F728-0F3B-0C42-911A-0703929D0156}"/>
                </a:ext>
              </a:extLst>
            </p:cNvPr>
            <p:cNvSpPr txBox="1"/>
            <p:nvPr/>
          </p:nvSpPr>
          <p:spPr>
            <a:xfrm>
              <a:off x="7512244" y="4967110"/>
              <a:ext cx="4679757" cy="502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667" b="1" dirty="0" err="1">
                  <a:solidFill>
                    <a:prstClr val="black"/>
                  </a:solidFill>
                  <a:latin typeface="Calibri"/>
                  <a:cs typeface="Calibri"/>
                </a:rPr>
                <a:t>github.com</a:t>
              </a:r>
              <a:r>
                <a:rPr lang="en-US" sz="2667" b="1" dirty="0">
                  <a:solidFill>
                    <a:prstClr val="black"/>
                  </a:solidFill>
                  <a:latin typeface="Calibri"/>
                  <a:cs typeface="Calibri"/>
                </a:rPr>
                <a:t>/</a:t>
              </a:r>
              <a:r>
                <a:rPr lang="en-US" sz="2667" b="1" dirty="0" err="1">
                  <a:solidFill>
                    <a:prstClr val="black"/>
                  </a:solidFill>
                  <a:latin typeface="Calibri"/>
                  <a:cs typeface="Calibri"/>
                </a:rPr>
                <a:t>spack</a:t>
              </a:r>
              <a:r>
                <a:rPr lang="en-US" sz="2667" b="1" dirty="0">
                  <a:solidFill>
                    <a:prstClr val="black"/>
                  </a:solidFill>
                  <a:latin typeface="Calibri"/>
                  <a:cs typeface="Calibri"/>
                </a:rPr>
                <a:t>/</a:t>
              </a:r>
              <a:r>
                <a:rPr lang="en-US" sz="2667" b="1" dirty="0" err="1">
                  <a:solidFill>
                    <a:prstClr val="black"/>
                  </a:solidFill>
                  <a:latin typeface="Calibri"/>
                  <a:cs typeface="Calibri"/>
                </a:rPr>
                <a:t>spack</a:t>
              </a:r>
              <a:endParaRPr lang="en-US" sz="2667" b="1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pic>
          <p:nvPicPr>
            <p:cNvPr id="10" name="Picture 9" descr="gh-logo.pdf">
              <a:extLst>
                <a:ext uri="{FF2B5EF4-FFF2-40B4-BE49-F238E27FC236}">
                  <a16:creationId xmlns:a16="http://schemas.microsoft.com/office/drawing/2014/main" id="{075550C4-C8D3-F84F-BCDC-6609815BA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2110" y="4896759"/>
              <a:ext cx="626533" cy="643467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5624DAA-C23A-D544-818F-DC24C4AF1E15}"/>
              </a:ext>
            </a:extLst>
          </p:cNvPr>
          <p:cNvSpPr txBox="1"/>
          <p:nvPr/>
        </p:nvSpPr>
        <p:spPr>
          <a:xfrm>
            <a:off x="9010316" y="4276567"/>
            <a:ext cx="1856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Calibri"/>
                <a:cs typeface="+mn-cs"/>
              </a:rPr>
              <a:t>Visit </a:t>
            </a:r>
            <a:r>
              <a:rPr lang="en-US" sz="2400" b="1" dirty="0" err="1">
                <a:solidFill>
                  <a:prstClr val="black"/>
                </a:solidFill>
                <a:latin typeface="Calibri"/>
                <a:cs typeface="+mn-cs"/>
              </a:rPr>
              <a:t>spack.io</a:t>
            </a:r>
            <a:endParaRPr lang="en-US" sz="24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71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96E63-8997-5D4E-BCAB-0D5FDEDD6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856" y="258494"/>
            <a:ext cx="11372771" cy="486895"/>
          </a:xfrm>
        </p:spPr>
        <p:txBody>
          <a:bodyPr wrap="square" anchor="t">
            <a:no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500" b="1" dirty="0"/>
              <a:t>E4S: </a:t>
            </a:r>
            <a:r>
              <a:rPr lang="en-US" sz="2500" dirty="0"/>
              <a:t>Better quality, documentation, testing, integration, delivery, building &amp; use</a:t>
            </a:r>
            <a:br>
              <a:rPr lang="en-US" sz="2000" dirty="0"/>
            </a:br>
            <a:endParaRPr lang="en-US" sz="200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8CB65CB-013F-440C-941B-114768176C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1798924"/>
              </p:ext>
            </p:extLst>
          </p:nvPr>
        </p:nvGraphicFramePr>
        <p:xfrm>
          <a:off x="365856" y="1076960"/>
          <a:ext cx="11372771" cy="49112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5127C8C-429B-9C4A-AF45-F8345CACB962}"/>
              </a:ext>
            </a:extLst>
          </p:cNvPr>
          <p:cNvSpPr txBox="1"/>
          <p:nvPr/>
        </p:nvSpPr>
        <p:spPr>
          <a:xfrm>
            <a:off x="485125" y="675694"/>
            <a:ext cx="1111926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i="1" dirty="0"/>
              <a:t>Delivering HPC software to facilities, vendors, agencies, industry, international partners in a brand-new way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31769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0F967EC9-3C7B-2145-867F-B261DB95A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957" y="69913"/>
            <a:ext cx="3043989" cy="452628"/>
          </a:xfrm>
        </p:spPr>
        <p:txBody>
          <a:bodyPr/>
          <a:lstStyle/>
          <a:p>
            <a:r>
              <a:rPr lang="en-US" dirty="0"/>
              <a:t>E4S Summary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8BCEE0F-6D17-714C-AE6A-6169842E0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20180" y="706822"/>
            <a:ext cx="5647944" cy="821190"/>
          </a:xfrm>
          <a:solidFill>
            <a:schemeClr val="bg2"/>
          </a:solidFill>
        </p:spPr>
        <p:txBody>
          <a:bodyPr/>
          <a:lstStyle/>
          <a:p>
            <a:r>
              <a:rPr lang="en-US" sz="3200" dirty="0"/>
              <a:t>What E4S is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330AC4F-B9D4-864A-A205-9303E692E957}"/>
              </a:ext>
            </a:extLst>
          </p:cNvPr>
          <p:cNvSpPr txBox="1">
            <a:spLocks/>
          </p:cNvSpPr>
          <p:nvPr/>
        </p:nvSpPr>
        <p:spPr>
          <a:xfrm>
            <a:off x="216087" y="706822"/>
            <a:ext cx="5647180" cy="82119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/>
              <a:t>What E4S is not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7F4F2023-14D8-1F46-AE77-731F587F4CF3}"/>
              </a:ext>
            </a:extLst>
          </p:cNvPr>
          <p:cNvSpPr txBox="1">
            <a:spLocks/>
          </p:cNvSpPr>
          <p:nvPr/>
        </p:nvSpPr>
        <p:spPr>
          <a:xfrm>
            <a:off x="6020180" y="1528012"/>
            <a:ext cx="5647944" cy="508935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/>
              <a:t>Extensible, open architecture software ecosystem accepting contributions from US and international teams.</a:t>
            </a:r>
          </a:p>
          <a:p>
            <a:r>
              <a:rPr lang="en-US" sz="1600" dirty="0"/>
              <a:t>Framework for collaborative open-source product integration.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A full collection of compatible software capabilities </a:t>
            </a:r>
            <a:r>
              <a:rPr lang="en-US" sz="1600" b="1" dirty="0"/>
              <a:t>and</a:t>
            </a:r>
            <a:endParaRPr lang="en-US" sz="1600" dirty="0"/>
          </a:p>
          <a:p>
            <a:r>
              <a:rPr lang="en-US" sz="1600" dirty="0"/>
              <a:t>A manifest of </a:t>
            </a:r>
            <a:r>
              <a:rPr lang="en-US" sz="1600" dirty="0" err="1"/>
              <a:t>à</a:t>
            </a:r>
            <a:r>
              <a:rPr lang="en-US" sz="1600" dirty="0"/>
              <a:t> la carte selectable software capabilities.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Vehicle for delivering high-quality reusable software products in collaboration with others.  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The conduit for future leading edge HPC software targeting scalable next-generation computing platforms.</a:t>
            </a:r>
          </a:p>
          <a:p>
            <a:r>
              <a:rPr lang="en-US" sz="1600" dirty="0"/>
              <a:t>A hierarchical software framework to enhance (via SDKs) software interoperability and quality expectations.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88DB4881-0C07-5248-8413-1C74BA0C09FD}"/>
              </a:ext>
            </a:extLst>
          </p:cNvPr>
          <p:cNvSpPr txBox="1">
            <a:spLocks/>
          </p:cNvSpPr>
          <p:nvPr/>
        </p:nvSpPr>
        <p:spPr>
          <a:xfrm>
            <a:off x="216087" y="1528012"/>
            <a:ext cx="5647180" cy="508935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1600" dirty="0"/>
          </a:p>
          <a:p>
            <a:r>
              <a:rPr lang="en-US" sz="1600" dirty="0"/>
              <a:t>A closed system taking contributions only from DOE software development teams.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A monolithic, take-it-or-leave-it software behemoth.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A commercial product.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A simple packaging of existing software.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68211E-F5A9-254E-B4B0-617918FC88BB}"/>
              </a:ext>
            </a:extLst>
          </p:cNvPr>
          <p:cNvCxnSpPr>
            <a:cxnSpLocks/>
          </p:cNvCxnSpPr>
          <p:nvPr/>
        </p:nvCxnSpPr>
        <p:spPr>
          <a:xfrm>
            <a:off x="216087" y="2851484"/>
            <a:ext cx="1145203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FCE5E6A-2EC9-5743-8EFC-987D5CCAC0DB}"/>
              </a:ext>
            </a:extLst>
          </p:cNvPr>
          <p:cNvCxnSpPr>
            <a:cxnSpLocks/>
          </p:cNvCxnSpPr>
          <p:nvPr/>
        </p:nvCxnSpPr>
        <p:spPr>
          <a:xfrm>
            <a:off x="216087" y="4182978"/>
            <a:ext cx="1145203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AC40059-53E6-344F-8143-F7A541D55746}"/>
              </a:ext>
            </a:extLst>
          </p:cNvPr>
          <p:cNvCxnSpPr>
            <a:cxnSpLocks/>
          </p:cNvCxnSpPr>
          <p:nvPr/>
        </p:nvCxnSpPr>
        <p:spPr>
          <a:xfrm>
            <a:off x="216087" y="5237747"/>
            <a:ext cx="1145203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46758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0F005-E296-5848-8605-6222A7E90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 for E4S Now and in the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07CE0-C5CB-644A-AED9-22E524534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E4S has emerged as a new top-level component in the DOE HPC community, enabling fundamentally new relationships</a:t>
            </a:r>
          </a:p>
          <a:p>
            <a:r>
              <a:rPr lang="en-US" dirty="0"/>
              <a:t>E4S has similar potential for new interactions with other US agencies, US industry and international collaborators.  NSF and UK are examples</a:t>
            </a:r>
          </a:p>
          <a:p>
            <a:r>
              <a:rPr lang="en-US" dirty="0"/>
              <a:t>The E4S portfolio can expand to include new domains (ML/AI), lower—level components (OS), and more.</a:t>
            </a:r>
          </a:p>
          <a:p>
            <a:r>
              <a:rPr lang="en-US" dirty="0"/>
              <a:t>E4S can provide better (increased quality), faster (timely delivery of leading-edge capabilities) and cheaper (assisting product teams)</a:t>
            </a:r>
          </a:p>
        </p:txBody>
      </p:sp>
    </p:spTree>
    <p:extLst>
      <p:ext uri="{BB962C8B-B14F-4D97-AF65-F5344CB8AC3E}">
        <p14:creationId xmlns:p14="http://schemas.microsoft.com/office/powerpoint/2010/main" val="41324418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8301AF-65BD-D246-A760-70D9DB7F3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41" y="1352479"/>
            <a:ext cx="4392627" cy="507791"/>
          </a:xfrm>
        </p:spPr>
        <p:txBody>
          <a:bodyPr/>
          <a:lstStyle/>
          <a:p>
            <a:r>
              <a:rPr lang="en-US" dirty="0"/>
              <a:t>E4S Hands-on</a:t>
            </a:r>
          </a:p>
        </p:txBody>
      </p:sp>
    </p:spTree>
    <p:extLst>
      <p:ext uri="{BB962C8B-B14F-4D97-AF65-F5344CB8AC3E}">
        <p14:creationId xmlns:p14="http://schemas.microsoft.com/office/powerpoint/2010/main" val="29328674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0F005-E296-5848-8605-6222A7E90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230017"/>
            <a:ext cx="12001500" cy="908221"/>
          </a:xfrm>
        </p:spPr>
        <p:txBody>
          <a:bodyPr/>
          <a:lstStyle/>
          <a:p>
            <a:r>
              <a:rPr lang="en-US" dirty="0"/>
              <a:t>E4S on AWS: e4s-cl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424483-B7D8-8849-B216-741FC510CED9}"/>
              </a:ext>
            </a:extLst>
          </p:cNvPr>
          <p:cNvSpPr txBox="1"/>
          <p:nvPr/>
        </p:nvSpPr>
        <p:spPr>
          <a:xfrm>
            <a:off x="190500" y="1138238"/>
            <a:ext cx="11285218" cy="514211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365665" tIns="121888" rIns="365665" bIns="121888" rtlCol="0">
            <a:spAutoFit/>
          </a:bodyPr>
          <a:lstStyle/>
          <a:p>
            <a:pPr eaLnBrk="0" hangingPunct="0">
              <a:spcBef>
                <a:spcPct val="20000"/>
              </a:spcBef>
              <a:buSzPct val="75000"/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 dirty="0">
                <a:latin typeface="Courier New" pitchFamily="-1" charset="0"/>
                <a:hlinkClick r:id="rId3"/>
              </a:rPr>
              <a:t>https://e4s.io/tutorial</a:t>
            </a:r>
            <a:r>
              <a:rPr lang="en-US" sz="1400" b="1" dirty="0">
                <a:latin typeface="Courier New" pitchFamily="-1" charset="0"/>
              </a:rPr>
              <a:t> Sign up for a host. For e.g., if you choose tut008.supercontainers.org:</a:t>
            </a:r>
          </a:p>
          <a:p>
            <a:pPr eaLnBrk="0" hangingPunct="0">
              <a:spcBef>
                <a:spcPct val="20000"/>
              </a:spcBef>
              <a:buSzPct val="75000"/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 dirty="0">
                <a:latin typeface="Courier New" pitchFamily="-1" charset="0"/>
                <a:hlinkClick r:id="rId4"/>
              </a:rPr>
              <a:t>https://tut008.supercontainers.org:8443/#e4s</a:t>
            </a:r>
            <a:r>
              <a:rPr lang="en-US" sz="1400" b="1" dirty="0">
                <a:latin typeface="Courier New" pitchFamily="-1" charset="0"/>
              </a:rPr>
              <a:t>  (pick the host)</a:t>
            </a:r>
          </a:p>
          <a:p>
            <a:pPr eaLnBrk="0" hangingPunct="0">
              <a:spcBef>
                <a:spcPct val="20000"/>
              </a:spcBef>
              <a:buSzPct val="75000"/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 dirty="0">
                <a:latin typeface="Courier New" pitchFamily="-1" charset="0"/>
              </a:rPr>
              <a:t>login: tutorial </a:t>
            </a:r>
          </a:p>
          <a:p>
            <a:pPr eaLnBrk="0" hangingPunct="0">
              <a:spcBef>
                <a:spcPct val="20000"/>
              </a:spcBef>
              <a:buSzPct val="75000"/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 dirty="0">
                <a:latin typeface="Courier New" pitchFamily="-1" charset="0"/>
              </a:rPr>
              <a:t>Password: HPCLinux12!</a:t>
            </a:r>
          </a:p>
          <a:p>
            <a:pPr defTabSz="4572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6931911" algn="l"/>
              </a:tabLst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cat ~/README; </a:t>
            </a:r>
          </a:p>
          <a:p>
            <a:pPr defTabSz="4572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6931911" algn="l"/>
              </a:tabLst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cd ~/Zoltan</a:t>
            </a:r>
          </a:p>
          <a:p>
            <a:pPr defTabSz="4572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6931911" algn="l"/>
              </a:tabLst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$ singularity run ~/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ecp.simg</a:t>
            </a:r>
            <a:endParaRPr lang="en-US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4572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6931911" algn="l"/>
              </a:tabLst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Singularity&gt;./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clean.sh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;  ./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compile.sh</a:t>
            </a:r>
            <a:endParaRPr lang="en-US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4572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6931911" algn="l"/>
              </a:tabLst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Singularity&gt;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spack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load 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  <a:hlinkClick r:id="rId5"/>
              </a:rPr>
              <a:t>trilinos@13.0.1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%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gcc</a:t>
            </a:r>
            <a:endParaRPr lang="en-US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4572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6931911" algn="l"/>
              </a:tabLst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Singularity&gt;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ldd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./Zoltan | grep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mpi</a:t>
            </a:r>
            <a:endParaRPr lang="en-US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4572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6931911" algn="l"/>
              </a:tabLst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Singularity&gt; exit </a:t>
            </a:r>
            <a:b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# NOTE: exiting to the host is important for the next step of running the application! </a:t>
            </a:r>
          </a:p>
          <a:p>
            <a:pPr defTabSz="4572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6931911" algn="l"/>
              </a:tabLst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$ cat run_e4s-cl_intelmpi.sh</a:t>
            </a:r>
          </a:p>
          <a:p>
            <a:pPr defTabSz="4572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6931911" algn="l"/>
              </a:tabLst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$ cat ~/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source.sh</a:t>
            </a:r>
            <a:endParaRPr lang="en-US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4572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6931911" algn="l"/>
              </a:tabLst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$ ./run_e4s-cl_intelmpi.sh</a:t>
            </a:r>
          </a:p>
          <a:p>
            <a:pPr defTabSz="4572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6931911" algn="l"/>
              </a:tabLst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$ cat run_e4s-cl_openmpi.sh</a:t>
            </a:r>
          </a:p>
          <a:p>
            <a:pPr defTabSz="4572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6931911" algn="l"/>
              </a:tabLst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$ ./run_e4s-cl_openmpi.sh</a:t>
            </a:r>
          </a:p>
          <a:p>
            <a:pPr defTabSz="4572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6931911" algn="l"/>
              </a:tabLst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$ ./run_e4s-cl_mvapich2.sh</a:t>
            </a:r>
          </a:p>
        </p:txBody>
      </p:sp>
    </p:spTree>
    <p:extLst>
      <p:ext uri="{BB962C8B-B14F-4D97-AF65-F5344CB8AC3E}">
        <p14:creationId xmlns:p14="http://schemas.microsoft.com/office/powerpoint/2010/main" val="36610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Performance Research Laboratory, University of Oregon, Eugene</a:t>
            </a:r>
          </a:p>
        </p:txBody>
      </p:sp>
      <p:sp>
        <p:nvSpPr>
          <p:cNvPr id="247814" name="TextBox 13"/>
          <p:cNvSpPr txBox="1">
            <a:spLocks noChangeArrowheads="1"/>
          </p:cNvSpPr>
          <p:nvPr/>
        </p:nvSpPr>
        <p:spPr bwMode="auto">
          <a:xfrm>
            <a:off x="2859128" y="6227779"/>
            <a:ext cx="370861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hlinkClick r:id="rId3"/>
              </a:rPr>
              <a:t>www.uoregon.edu</a:t>
            </a:r>
            <a:endParaRPr lang="en-US" dirty="0"/>
          </a:p>
        </p:txBody>
      </p:sp>
      <p:pic>
        <p:nvPicPr>
          <p:cNvPr id="8" name="Picture 5" descr="Top-Photos_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297" y="920500"/>
            <a:ext cx="3548949" cy="1748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Visit_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333" y="2976142"/>
            <a:ext cx="5727452" cy="2822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UO_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800" y="3404185"/>
            <a:ext cx="2362815" cy="177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LISBExterior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773" y="957717"/>
            <a:ext cx="2657661" cy="1772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56176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2DC1-A36D-B84B-A862-995F56E6A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192" y="308880"/>
            <a:ext cx="11375435" cy="589280"/>
          </a:xfrm>
        </p:spPr>
        <p:txBody>
          <a:bodyPr/>
          <a:lstStyle/>
          <a:p>
            <a:r>
              <a:rPr lang="en-US" sz="3600" b="1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B73CA-1FA6-EF4E-95EF-69A4C7FE5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856" y="1076960"/>
            <a:ext cx="11372771" cy="5069840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This research was supported by the </a:t>
            </a:r>
            <a:r>
              <a:rPr lang="en-US" i="1" dirty="0" err="1"/>
              <a:t>Exascale</a:t>
            </a:r>
            <a:r>
              <a:rPr lang="en-US" i="1" dirty="0"/>
              <a:t> Computing Project (17-SC-20-SC), a joint project of the U.S. Department of Energy’s Office of Science and National Nuclear Security Administration, responsible for delivering a capable </a:t>
            </a:r>
            <a:r>
              <a:rPr lang="en-US" i="1" dirty="0" err="1"/>
              <a:t>exascale</a:t>
            </a:r>
            <a:r>
              <a:rPr lang="en-US" i="1" dirty="0"/>
              <a:t> ecosystem, including software, applications, and hardware technology, to support the nation’s </a:t>
            </a:r>
            <a:r>
              <a:rPr lang="en-US" i="1" dirty="0" err="1"/>
              <a:t>exascale</a:t>
            </a:r>
            <a:r>
              <a:rPr lang="en-US" i="1" dirty="0"/>
              <a:t> computing imperative. 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Thank you </a:t>
            </a:r>
            <a:r>
              <a:rPr lang="en-US" dirty="0"/>
              <a:t>to all collaborators in the ECP and broader computational science communities. The work discussed in this presentation represents creative contributions of many people who are passionately working toward next-generation computational science. </a:t>
            </a:r>
          </a:p>
          <a:p>
            <a:endParaRPr lang="en-US" dirty="0"/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ECAFD569-B407-824D-B2A1-43D06BFC2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999" y="2605346"/>
            <a:ext cx="4432301" cy="20348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06EEEE5-2AE4-934F-B6DE-E1ABAE520018}"/>
              </a:ext>
            </a:extLst>
          </p:cNvPr>
          <p:cNvSpPr/>
          <p:nvPr/>
        </p:nvSpPr>
        <p:spPr>
          <a:xfrm>
            <a:off x="7734300" y="506000"/>
            <a:ext cx="3715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https://</a:t>
            </a:r>
            <a:r>
              <a:rPr lang="en-US" b="1" dirty="0" err="1"/>
              <a:t>www.exascaleproject.org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747948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5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4652" b="4652"/>
          <a:stretch/>
        </p:blipFill>
        <p:spPr>
          <a:xfrm>
            <a:off x="0" y="0"/>
            <a:ext cx="12192000" cy="6219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1479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>
          <a:xfrm>
            <a:off x="365855" y="353880"/>
            <a:ext cx="9368454" cy="625200"/>
          </a:xfrm>
        </p:spPr>
        <p:txBody>
          <a:bodyPr/>
          <a:lstStyle/>
          <a:p>
            <a:pPr>
              <a:tabLst>
                <a:tab pos="0" algn="l"/>
                <a:tab pos="914377" algn="l"/>
                <a:tab pos="1828754" algn="l"/>
                <a:tab pos="2743131" algn="l"/>
                <a:tab pos="3657509" algn="l"/>
                <a:tab pos="4571886" algn="l"/>
                <a:tab pos="5486263" algn="l"/>
                <a:tab pos="6400640" algn="l"/>
                <a:tab pos="7315017" algn="l"/>
                <a:tab pos="8229394" algn="l"/>
                <a:tab pos="9143771" algn="l"/>
                <a:tab pos="10058149" algn="l"/>
              </a:tabLst>
            </a:pPr>
            <a:r>
              <a:rPr lang="en-GB" altLang="en-US" dirty="0"/>
              <a:t>E4S: Extreme-scale Scientific Software Stack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5856" y="979080"/>
            <a:ext cx="11826144" cy="5259674"/>
          </a:xfrm>
        </p:spPr>
        <p:txBody>
          <a:bodyPr/>
          <a:lstStyle/>
          <a:p>
            <a:pPr marL="228600">
              <a:lnSpc>
                <a:spcPct val="120000"/>
              </a:lnSpc>
              <a:buSzPts val="1800"/>
              <a:buFont typeface="Century Gothic"/>
              <a:buChar char="•"/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E4S is a community effort to provide open-source software packages for developing, deploying and running scientific applications on HPC platforms.</a:t>
            </a:r>
          </a:p>
          <a:p>
            <a:pPr marL="228600">
              <a:lnSpc>
                <a:spcPct val="120000"/>
              </a:lnSpc>
              <a:buSzPts val="1800"/>
              <a:buFont typeface="Century Gothic"/>
              <a:buChar char="•"/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E4S has built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 comprehensive, coherent software stack that enables application developers to productively develop highly parallel applications that effectively target diverse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exascale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architectures. </a:t>
            </a:r>
          </a:p>
          <a:p>
            <a:pPr marL="228600">
              <a:lnSpc>
                <a:spcPct val="120000"/>
              </a:lnSpc>
              <a:buSzPts val="1800"/>
              <a:buFont typeface="Century Gothic"/>
              <a:buChar char="•"/>
            </a:pPr>
            <a:r>
              <a:rPr lang="en-US" sz="1600" dirty="0"/>
              <a:t>E4S provides a curated, </a:t>
            </a:r>
            <a:r>
              <a:rPr lang="en-US" sz="1600" dirty="0" err="1"/>
              <a:t>Spack</a:t>
            </a:r>
            <a:r>
              <a:rPr lang="en-US" sz="1600" dirty="0"/>
              <a:t> based software distribution of 100+ HPC and AI/ML packages (e.g., TAU, TensorFlow, </a:t>
            </a:r>
            <a:r>
              <a:rPr lang="en-US" sz="1600" dirty="0" err="1"/>
              <a:t>PyTorch</a:t>
            </a:r>
            <a:r>
              <a:rPr lang="en-US" sz="1600" dirty="0"/>
              <a:t>).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600" dirty="0"/>
              <a:t>With E4S </a:t>
            </a:r>
            <a:r>
              <a:rPr lang="en-US" sz="1600" dirty="0" err="1"/>
              <a:t>Spack</a:t>
            </a:r>
            <a:r>
              <a:rPr lang="en-US" sz="1600" dirty="0"/>
              <a:t> binary build caches, E4S supports both bare-metal and containerized deployment for GPU based platforms.</a:t>
            </a:r>
          </a:p>
          <a:p>
            <a:pPr marL="685800" lvl="1">
              <a:lnSpc>
                <a:spcPct val="120000"/>
              </a:lnSpc>
              <a:buSzPts val="1800"/>
              <a:buChar char="•"/>
            </a:pPr>
            <a:r>
              <a:rPr lang="en-US" sz="1600" dirty="0"/>
              <a:t>X86_64, ppc64le (IBM Power 9), aarch64 (ARM64) with support for GPUs from NVIDIA, AMD, and Intel</a:t>
            </a:r>
          </a:p>
          <a:p>
            <a:pPr marL="685800" lvl="1">
              <a:lnSpc>
                <a:spcPct val="120000"/>
              </a:lnSpc>
              <a:buSzPts val="1800"/>
              <a:buChar char="•"/>
            </a:pPr>
            <a:r>
              <a:rPr lang="en-US" sz="1600" dirty="0"/>
              <a:t>HPC and AI/ML packages are optimized for GPUs and CPUs. 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600" dirty="0"/>
              <a:t>Container images on </a:t>
            </a:r>
            <a:r>
              <a:rPr lang="en-US" sz="1600" dirty="0" err="1"/>
              <a:t>DockerHub</a:t>
            </a:r>
            <a:r>
              <a:rPr lang="en-US" sz="1600" dirty="0"/>
              <a:t> and E4S website of pre-built binaries of ECP ST products.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600" dirty="0"/>
              <a:t>Base images and full featured containers (with GPU support).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600" dirty="0"/>
              <a:t>Commercial support for E4S through </a:t>
            </a:r>
            <a:r>
              <a:rPr lang="en-US" sz="1600" dirty="0" err="1"/>
              <a:t>ParaTools</a:t>
            </a:r>
            <a:r>
              <a:rPr lang="en-US" sz="1600" dirty="0"/>
              <a:t>, Inc. for installation, maintaining an issue tracker, and ECP AD engagement.</a:t>
            </a:r>
          </a:p>
          <a:p>
            <a:pPr marL="685800" lvl="1">
              <a:lnSpc>
                <a:spcPct val="120000"/>
              </a:lnSpc>
              <a:buSzPts val="1800"/>
              <a:buChar char="•"/>
            </a:pPr>
            <a:r>
              <a:rPr lang="en-US" sz="1600" dirty="0">
                <a:hlinkClick r:id="rId3"/>
              </a:rPr>
              <a:t>https://dashboard.e4s.io</a:t>
            </a:r>
            <a:r>
              <a:rPr lang="en-US" sz="1600" dirty="0"/>
              <a:t>  </a:t>
            </a:r>
            <a:r>
              <a:rPr lang="en-US" sz="1600" dirty="0">
                <a:hlinkClick r:id="rId4"/>
              </a:rPr>
              <a:t>https://e4s.io/talks/E4S_Support_Jan23.pdf</a:t>
            </a:r>
            <a:r>
              <a:rPr lang="en-US" sz="1600" dirty="0"/>
              <a:t> </a:t>
            </a:r>
          </a:p>
          <a:p>
            <a:pPr marL="228600">
              <a:lnSpc>
                <a:spcPct val="120000"/>
              </a:lnSpc>
              <a:buSzPts val="1800"/>
              <a:buChar char="•"/>
            </a:pPr>
            <a:r>
              <a:rPr lang="en-US" sz="1600" dirty="0"/>
              <a:t>E4S for commercial cloud platforms: AWS image supports multiple MPI implementations and containers with remote desktop (DCV).</a:t>
            </a:r>
          </a:p>
          <a:p>
            <a:pPr marL="685800" lvl="1">
              <a:lnSpc>
                <a:spcPct val="120000"/>
              </a:lnSpc>
              <a:buSzPts val="1800"/>
              <a:buChar char="•"/>
            </a:pPr>
            <a:r>
              <a:rPr lang="en-US" sz="1600" dirty="0"/>
              <a:t> Intel MPI, NVHPC, MVAPICH2, MPICH, </a:t>
            </a:r>
            <a:r>
              <a:rPr lang="en-US" sz="1600" dirty="0" err="1"/>
              <a:t>OpenMPI</a:t>
            </a:r>
            <a:r>
              <a:rPr lang="en-US" sz="1600" dirty="0"/>
              <a:t> with Fortran, C, C++ compilers</a:t>
            </a:r>
          </a:p>
          <a:p>
            <a:pPr marL="228600">
              <a:lnSpc>
                <a:spcPct val="120000"/>
              </a:lnSpc>
              <a:buSzPts val="1800"/>
              <a:buChar char="•"/>
            </a:pPr>
            <a:r>
              <a:rPr lang="en-US" sz="1600" dirty="0"/>
              <a:t>e4s-cl container launch tool allows binary distribution of applications by substituting MPI in the app with the system MPI. </a:t>
            </a:r>
          </a:p>
          <a:p>
            <a:pPr marL="228600">
              <a:lnSpc>
                <a:spcPct val="120000"/>
              </a:lnSpc>
              <a:buSzPts val="1800"/>
              <a:buChar char="•"/>
            </a:pPr>
            <a:r>
              <a:rPr lang="en-US" sz="1600" dirty="0"/>
              <a:t>e4s-alc (coming soon!): </a:t>
            </a:r>
            <a:r>
              <a:rPr lang="en-US" sz="1600" dirty="0" err="1"/>
              <a:t>à</a:t>
            </a:r>
            <a:r>
              <a:rPr lang="en-US" sz="1600" dirty="0"/>
              <a:t> la carte selection of </a:t>
            </a:r>
            <a:r>
              <a:rPr lang="en-US" sz="1600" dirty="0" err="1"/>
              <a:t>Spack</a:t>
            </a:r>
            <a:r>
              <a:rPr lang="en-US" sz="1600" dirty="0"/>
              <a:t> and system packages to build custom, compact container images</a:t>
            </a:r>
          </a:p>
          <a:p>
            <a:pPr marL="228600">
              <a:lnSpc>
                <a:spcPct val="120000"/>
              </a:lnSpc>
              <a:buSzPts val="1800"/>
              <a:buChar char="•"/>
            </a:pPr>
            <a:r>
              <a:rPr lang="en-US" sz="1600" dirty="0"/>
              <a:t>Quarterly releases: E4S 22.11 released on November 14, 2022: </a:t>
            </a:r>
            <a:r>
              <a:rPr lang="en-US" sz="1600" dirty="0">
                <a:hlinkClick r:id="rId5"/>
              </a:rPr>
              <a:t>https://e4s.io/E4S_22.11.pdf</a:t>
            </a: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7CD879-6523-F002-4268-0343023BC113}"/>
              </a:ext>
            </a:extLst>
          </p:cNvPr>
          <p:cNvSpPr txBox="1"/>
          <p:nvPr/>
        </p:nvSpPr>
        <p:spPr>
          <a:xfrm>
            <a:off x="5518287" y="6350231"/>
            <a:ext cx="1285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https://e4s.io</a:t>
            </a:r>
          </a:p>
        </p:txBody>
      </p:sp>
    </p:spTree>
    <p:extLst>
      <p:ext uri="{BB962C8B-B14F-4D97-AF65-F5344CB8AC3E}">
        <p14:creationId xmlns:p14="http://schemas.microsoft.com/office/powerpoint/2010/main" val="3987029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B5711-78FC-4942-9A65-7E601FC76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24" y="98045"/>
            <a:ext cx="11657076" cy="568381"/>
          </a:xfrm>
        </p:spPr>
        <p:txBody>
          <a:bodyPr/>
          <a:lstStyle/>
          <a:p>
            <a:r>
              <a:rPr lang="en-US" dirty="0"/>
              <a:t>Extreme-scale Scientific Software Stack (E4S)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D930EC0-F5B3-CB41-9790-40E3240A18FD}"/>
              </a:ext>
            </a:extLst>
          </p:cNvPr>
          <p:cNvSpPr txBox="1">
            <a:spLocks/>
          </p:cNvSpPr>
          <p:nvPr/>
        </p:nvSpPr>
        <p:spPr>
          <a:xfrm>
            <a:off x="141690" y="674708"/>
            <a:ext cx="8332168" cy="4047778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r>
              <a:rPr kumimoji="0" lang="en-GB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E4S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HPC Software Ecosystem – a curated software </a:t>
            </a:r>
            <a:r>
              <a:rPr lang="en-GB" sz="1200" dirty="0">
                <a:solidFill>
                  <a:prstClr val="black"/>
                </a:solidFill>
                <a:latin typeface="Arial"/>
              </a:rPr>
              <a:t>p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ortfolio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Spack-based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distribution of software tested for interoperability and portability to multiple architectures with support for GPUs from NVIDIA, AMD, and Intel in a single distribution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Available from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containers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lang="en-GB" sz="1200" b="1" dirty="0">
                <a:solidFill>
                  <a:prstClr val="black"/>
                </a:solidFill>
                <a:latin typeface="Arial"/>
              </a:rPr>
              <a:t>cloud,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binary caches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Leverages and enhances SDK interoperability thrust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 a commercial product – an open resource for all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Oct 2018: E4S 0.1 - 24 full, 24 partial release products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Jan 2019: E4S 0.2 - 37 full, 10 partial 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release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products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Nov 2019: E4S 1.0 - 50 full,  5 partial release products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Feb 2020: E4S 1.1 - 61 full release products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Nov 2020: E4S 1.2 (aka, 20.10) - 67 full release products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r>
              <a:rPr lang="en-GB" sz="1200" dirty="0">
                <a:solidFill>
                  <a:prstClr val="black"/>
                </a:solidFill>
                <a:latin typeface="Arial"/>
              </a:rPr>
              <a:t>Feb 2021: E4S 21.02 - 67 full release, 4 partial release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r>
              <a:rPr lang="en-GB" sz="1200" dirty="0">
                <a:solidFill>
                  <a:prstClr val="black"/>
                </a:solidFill>
                <a:latin typeface="Arial"/>
              </a:rPr>
              <a:t>May 2021: E4S 21.05 - 76 full release products</a:t>
            </a:r>
          </a:p>
          <a:p>
            <a:pPr lvl="0">
              <a:lnSpc>
                <a:spcPct val="100000"/>
              </a:lnSpc>
              <a:spcBef>
                <a:spcPts val="800"/>
              </a:spcBef>
              <a:buClr>
                <a:prstClr val="black"/>
              </a:buClr>
              <a:defRPr/>
            </a:pPr>
            <a:r>
              <a:rPr lang="en-GB" sz="1200" dirty="0">
                <a:solidFill>
                  <a:prstClr val="black"/>
                </a:solidFill>
                <a:latin typeface="Arial"/>
              </a:rPr>
              <a:t>Aug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2021: E4S 21.08 </a:t>
            </a:r>
            <a:r>
              <a:rPr lang="en-GB" sz="1200" dirty="0">
                <a:solidFill>
                  <a:prstClr val="black"/>
                </a:solidFill>
              </a:rPr>
              <a:t>-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88 full release products</a:t>
            </a:r>
          </a:p>
          <a:p>
            <a:pPr lvl="0">
              <a:lnSpc>
                <a:spcPct val="100000"/>
              </a:lnSpc>
              <a:spcBef>
                <a:spcPts val="800"/>
              </a:spcBef>
              <a:buClr>
                <a:prstClr val="black"/>
              </a:buClr>
              <a:defRPr/>
            </a:pPr>
            <a:r>
              <a:rPr lang="en-GB" sz="1200" dirty="0">
                <a:solidFill>
                  <a:prstClr val="black"/>
                </a:solidFill>
                <a:latin typeface="Arial"/>
              </a:rPr>
              <a:t>Nov 2021: </a:t>
            </a:r>
            <a:r>
              <a:rPr lang="en-GB" sz="1200" dirty="0">
                <a:solidFill>
                  <a:prstClr val="black"/>
                </a:solidFill>
              </a:rPr>
              <a:t>E4S 21.11 - 91 </a:t>
            </a:r>
            <a:r>
              <a:rPr lang="en-GB" sz="1200" dirty="0">
                <a:solidFill>
                  <a:prstClr val="black"/>
                </a:solidFill>
                <a:latin typeface="Arial"/>
              </a:rPr>
              <a:t>full release products</a:t>
            </a:r>
          </a:p>
          <a:p>
            <a:pPr lvl="0">
              <a:lnSpc>
                <a:spcPct val="100000"/>
              </a:lnSpc>
              <a:spcBef>
                <a:spcPts val="800"/>
              </a:spcBef>
              <a:buClr>
                <a:prstClr val="black"/>
              </a:buClr>
              <a:defRPr/>
            </a:pPr>
            <a:r>
              <a:rPr lang="en-GB" sz="1200" dirty="0">
                <a:solidFill>
                  <a:prstClr val="black"/>
                </a:solidFill>
                <a:latin typeface="Arial"/>
              </a:rPr>
              <a:t>Feb 2022: E4S 22.02 – 100 full release products </a:t>
            </a:r>
          </a:p>
          <a:p>
            <a:pPr lvl="0">
              <a:lnSpc>
                <a:spcPct val="100000"/>
              </a:lnSpc>
              <a:spcBef>
                <a:spcPts val="800"/>
              </a:spcBef>
              <a:buClr>
                <a:prstClr val="black"/>
              </a:buClr>
              <a:defRPr/>
            </a:pPr>
            <a:r>
              <a:rPr lang="en-GB" sz="1200" dirty="0">
                <a:solidFill>
                  <a:prstClr val="black"/>
                </a:solidFill>
                <a:latin typeface="Arial"/>
              </a:rPr>
              <a:t>May 2022: E4S </a:t>
            </a:r>
            <a:r>
              <a:rPr lang="en-GB" sz="1200" dirty="0">
                <a:solidFill>
                  <a:prstClr val="black"/>
                </a:solidFill>
              </a:rPr>
              <a:t>22.05 – 101 full release products </a:t>
            </a:r>
          </a:p>
          <a:p>
            <a:pPr lvl="0">
              <a:lnSpc>
                <a:spcPct val="100000"/>
              </a:lnSpc>
              <a:spcBef>
                <a:spcPts val="800"/>
              </a:spcBef>
              <a:buClr>
                <a:prstClr val="black"/>
              </a:buClr>
              <a:defRPr/>
            </a:pPr>
            <a:r>
              <a:rPr lang="en-GB" sz="1200" dirty="0">
                <a:solidFill>
                  <a:prstClr val="black"/>
                </a:solidFill>
                <a:latin typeface="Arial"/>
              </a:rPr>
              <a:t>August 2022: E4S 22.08 – 102 full release products</a:t>
            </a:r>
          </a:p>
          <a:p>
            <a:pPr lvl="0">
              <a:lnSpc>
                <a:spcPct val="100000"/>
              </a:lnSpc>
              <a:spcBef>
                <a:spcPts val="800"/>
              </a:spcBef>
              <a:buClr>
                <a:prstClr val="black"/>
              </a:buClr>
              <a:defRPr/>
            </a:pPr>
            <a:r>
              <a:rPr lang="en-GB" sz="1200" dirty="0">
                <a:solidFill>
                  <a:prstClr val="black"/>
                </a:solidFill>
                <a:latin typeface="Arial"/>
              </a:rPr>
              <a:t>November 2022: E4S 22.11 – 103 full release products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923FA1-1E45-D143-A97D-6C2067319830}"/>
              </a:ext>
            </a:extLst>
          </p:cNvPr>
          <p:cNvSpPr txBox="1"/>
          <p:nvPr/>
        </p:nvSpPr>
        <p:spPr>
          <a:xfrm>
            <a:off x="8651083" y="3876211"/>
            <a:ext cx="3341666" cy="169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sng" strike="noStrike" kern="1200" cap="none" spc="0" normalizeH="0" baseline="0" noProof="0" dirty="0">
                <a:ln>
                  <a:noFill/>
                </a:ln>
                <a:solidFill>
                  <a:srgbClr val="84B641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https://e4s.io</a:t>
            </a:r>
            <a:r>
              <a:rPr kumimoji="0" lang="en-GB" sz="3600" b="0" i="0" u="sng" strike="noStrike" kern="1200" cap="none" spc="0" normalizeH="0" baseline="0" noProof="0" dirty="0">
                <a:ln>
                  <a:noFill/>
                </a:ln>
                <a:solidFill>
                  <a:srgbClr val="84B641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EC2D371C-44B7-404A-A997-AB739456F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4187" y="1758462"/>
            <a:ext cx="3446123" cy="211774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31C73F2-7E1F-314B-BA5D-00E2F7027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423" y="203120"/>
            <a:ext cx="2654430" cy="92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7F89C9-2C86-8A4C-BDBD-8273123C3CEA}"/>
              </a:ext>
            </a:extLst>
          </p:cNvPr>
          <p:cNvSpPr txBox="1"/>
          <p:nvPr/>
        </p:nvSpPr>
        <p:spPr>
          <a:xfrm>
            <a:off x="7402665" y="5573845"/>
            <a:ext cx="4446436" cy="8402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Also include other products .e.g.,</a:t>
            </a:r>
          </a:p>
          <a:p>
            <a:pPr algn="l">
              <a:lnSpc>
                <a:spcPct val="90000"/>
              </a:lnSpc>
            </a:pPr>
            <a:r>
              <a:rPr lang="en-US" dirty="0"/>
              <a:t>AI: </a:t>
            </a:r>
            <a:r>
              <a:rPr lang="en-US" dirty="0" err="1">
                <a:latin typeface="+mn-lt"/>
              </a:rPr>
              <a:t>PyTorch</a:t>
            </a:r>
            <a:r>
              <a:rPr lang="en-US" dirty="0">
                <a:latin typeface="+mn-lt"/>
              </a:rPr>
              <a:t>, TensorFlow (CUDA, </a:t>
            </a:r>
            <a:r>
              <a:rPr lang="en-US" dirty="0" err="1">
                <a:latin typeface="+mn-lt"/>
              </a:rPr>
              <a:t>ROCm</a:t>
            </a:r>
            <a:r>
              <a:rPr lang="en-US" dirty="0">
                <a:latin typeface="+mn-lt"/>
              </a:rPr>
              <a:t>)</a:t>
            </a:r>
          </a:p>
          <a:p>
            <a:pPr algn="l">
              <a:lnSpc>
                <a:spcPct val="90000"/>
              </a:lnSpc>
            </a:pPr>
            <a:r>
              <a:rPr lang="en-US" dirty="0"/>
              <a:t>Co-Design: </a:t>
            </a:r>
            <a:r>
              <a:rPr lang="en-US" dirty="0" err="1"/>
              <a:t>AMReX</a:t>
            </a:r>
            <a:r>
              <a:rPr lang="en-US" dirty="0"/>
              <a:t>, Cabana, MFEM</a:t>
            </a:r>
          </a:p>
        </p:txBody>
      </p:sp>
    </p:spTree>
    <p:extLst>
      <p:ext uri="{BB962C8B-B14F-4D97-AF65-F5344CB8AC3E}">
        <p14:creationId xmlns:p14="http://schemas.microsoft.com/office/powerpoint/2010/main" val="3834057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12927-D7E2-1C4C-94E8-6466AE783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E4S Download from https://e4s.io</a:t>
            </a:r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88B1FBF-07FB-15FD-E058-EFD51647F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406" y="749749"/>
            <a:ext cx="10463187" cy="568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7214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"/>
</p:tagLst>
</file>

<file path=ppt/theme/theme1.xml><?xml version="1.0" encoding="utf-8"?>
<a:theme xmlns:a="http://schemas.openxmlformats.org/drawingml/2006/main" name="1_ORNL">
  <a:themeElements>
    <a:clrScheme name="ECP 190214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06C9E"/>
      </a:accent1>
      <a:accent2>
        <a:srgbClr val="84B641"/>
      </a:accent2>
      <a:accent3>
        <a:srgbClr val="1CA9C0"/>
      </a:accent3>
      <a:accent4>
        <a:srgbClr val="D33139"/>
      </a:accent4>
      <a:accent5>
        <a:srgbClr val="C8970C"/>
      </a:accent5>
      <a:accent6>
        <a:srgbClr val="5157A1"/>
      </a:accent6>
      <a:hlink>
        <a:srgbClr val="A03123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CP template 16x9 190214" id="{A02F64FE-5291-4ACC-9EF5-3317EB1D1396}" vid="{2E02C1B1-FBEC-4689-AC9A-55943F7255E3}"/>
    </a:ext>
  </a:extLst>
</a:theme>
</file>

<file path=ppt/theme/theme10.xml><?xml version="1.0" encoding="utf-8"?>
<a:theme xmlns:a="http://schemas.openxmlformats.org/drawingml/2006/main" name="13_ORNL">
  <a:themeElements>
    <a:clrScheme name="ECP 190214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06C9E"/>
      </a:accent1>
      <a:accent2>
        <a:srgbClr val="84B641"/>
      </a:accent2>
      <a:accent3>
        <a:srgbClr val="1CA9C0"/>
      </a:accent3>
      <a:accent4>
        <a:srgbClr val="D33139"/>
      </a:accent4>
      <a:accent5>
        <a:srgbClr val="C8970C"/>
      </a:accent5>
      <a:accent6>
        <a:srgbClr val="5157A1"/>
      </a:accent6>
      <a:hlink>
        <a:srgbClr val="A03123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CP template 16x9 190214" id="{5B691ECE-7C6D-4997-BC7F-E543AE111002}" vid="{5BAA2C60-E928-4876-BB7A-ADDFCB13D919}"/>
    </a:ext>
  </a:extLst>
</a:theme>
</file>

<file path=ppt/theme/theme11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RNL">
  <a:themeElements>
    <a:clrScheme name="ECP 190214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06C9E"/>
      </a:accent1>
      <a:accent2>
        <a:srgbClr val="84B641"/>
      </a:accent2>
      <a:accent3>
        <a:srgbClr val="1CA9C0"/>
      </a:accent3>
      <a:accent4>
        <a:srgbClr val="D33139"/>
      </a:accent4>
      <a:accent5>
        <a:srgbClr val="C8970C"/>
      </a:accent5>
      <a:accent6>
        <a:srgbClr val="5157A1"/>
      </a:accent6>
      <a:hlink>
        <a:srgbClr val="A03123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CP template 16x9 190214" id="{5B691ECE-7C6D-4997-BC7F-E543AE111002}" vid="{5BAA2C60-E928-4876-BB7A-ADDFCB13D919}"/>
    </a:ext>
  </a:extLst>
</a:theme>
</file>

<file path=ppt/theme/theme3.xml><?xml version="1.0" encoding="utf-8"?>
<a:theme xmlns:a="http://schemas.openxmlformats.org/drawingml/2006/main" name="3_ORNL">
  <a:themeElements>
    <a:clrScheme name="ECP 190214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06C9E"/>
      </a:accent1>
      <a:accent2>
        <a:srgbClr val="84B641"/>
      </a:accent2>
      <a:accent3>
        <a:srgbClr val="1CA9C0"/>
      </a:accent3>
      <a:accent4>
        <a:srgbClr val="D33139"/>
      </a:accent4>
      <a:accent5>
        <a:srgbClr val="C8970C"/>
      </a:accent5>
      <a:accent6>
        <a:srgbClr val="5157A1"/>
      </a:accent6>
      <a:hlink>
        <a:srgbClr val="A03123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CP template 16x9 190214" id="{A02F64FE-5291-4ACC-9EF5-3317EB1D1396}" vid="{2E02C1B1-FBEC-4689-AC9A-55943F7255E3}"/>
    </a:ext>
  </a:extLst>
</a:theme>
</file>

<file path=ppt/theme/theme4.xml><?xml version="1.0" encoding="utf-8"?>
<a:theme xmlns:a="http://schemas.openxmlformats.org/drawingml/2006/main" name="4_ORNL">
  <a:themeElements>
    <a:clrScheme name="ECP 190214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06C9E"/>
      </a:accent1>
      <a:accent2>
        <a:srgbClr val="84B641"/>
      </a:accent2>
      <a:accent3>
        <a:srgbClr val="1CA9C0"/>
      </a:accent3>
      <a:accent4>
        <a:srgbClr val="D33139"/>
      </a:accent4>
      <a:accent5>
        <a:srgbClr val="C8970C"/>
      </a:accent5>
      <a:accent6>
        <a:srgbClr val="5157A1"/>
      </a:accent6>
      <a:hlink>
        <a:srgbClr val="A03123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CP template 16x9 190214" id="{5B691ECE-7C6D-4997-BC7F-E543AE111002}" vid="{5BAA2C60-E928-4876-BB7A-ADDFCB13D919}"/>
    </a:ext>
  </a:extLst>
</a:theme>
</file>

<file path=ppt/theme/theme5.xml><?xml version="1.0" encoding="utf-8"?>
<a:theme xmlns:a="http://schemas.openxmlformats.org/drawingml/2006/main" name="6_ORNL">
  <a:themeElements>
    <a:clrScheme name="ECP 190214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06C9E"/>
      </a:accent1>
      <a:accent2>
        <a:srgbClr val="84B641"/>
      </a:accent2>
      <a:accent3>
        <a:srgbClr val="1CA9C0"/>
      </a:accent3>
      <a:accent4>
        <a:srgbClr val="D33139"/>
      </a:accent4>
      <a:accent5>
        <a:srgbClr val="C8970C"/>
      </a:accent5>
      <a:accent6>
        <a:srgbClr val="5157A1"/>
      </a:accent6>
      <a:hlink>
        <a:srgbClr val="A03123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CP template 16x9 190214 for distribution" id="{F60C01E2-4C88-461C-BB45-E3174D3B54EA}" vid="{9DD0B4DE-E2B1-4354-9AF6-32596D7C2E22}"/>
    </a:ext>
  </a:extLst>
</a:theme>
</file>

<file path=ppt/theme/theme6.xml><?xml version="1.0" encoding="utf-8"?>
<a:theme xmlns:a="http://schemas.openxmlformats.org/drawingml/2006/main" name="7_ORNL">
  <a:themeElements>
    <a:clrScheme name="ECP 190214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06C9E"/>
      </a:accent1>
      <a:accent2>
        <a:srgbClr val="84B641"/>
      </a:accent2>
      <a:accent3>
        <a:srgbClr val="1CA9C0"/>
      </a:accent3>
      <a:accent4>
        <a:srgbClr val="D33139"/>
      </a:accent4>
      <a:accent5>
        <a:srgbClr val="C8970C"/>
      </a:accent5>
      <a:accent6>
        <a:srgbClr val="5157A1"/>
      </a:accent6>
      <a:hlink>
        <a:srgbClr val="A03123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CP template 16x9 190214" id="{A02F64FE-5291-4ACC-9EF5-3317EB1D1396}" vid="{2E02C1B1-FBEC-4689-AC9A-55943F7255E3}"/>
    </a:ext>
  </a:extLst>
</a:theme>
</file>

<file path=ppt/theme/theme7.xml><?xml version="1.0" encoding="utf-8"?>
<a:theme xmlns:a="http://schemas.openxmlformats.org/drawingml/2006/main" name="8_ORNL">
  <a:themeElements>
    <a:clrScheme name="ECP 190214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06C9E"/>
      </a:accent1>
      <a:accent2>
        <a:srgbClr val="84B641"/>
      </a:accent2>
      <a:accent3>
        <a:srgbClr val="1CA9C0"/>
      </a:accent3>
      <a:accent4>
        <a:srgbClr val="D33139"/>
      </a:accent4>
      <a:accent5>
        <a:srgbClr val="C8970C"/>
      </a:accent5>
      <a:accent6>
        <a:srgbClr val="5157A1"/>
      </a:accent6>
      <a:hlink>
        <a:srgbClr val="A03123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CP template 16x9 190214" id="{A02F64FE-5291-4ACC-9EF5-3317EB1D1396}" vid="{2E02C1B1-FBEC-4689-AC9A-55943F7255E3}"/>
    </a:ext>
  </a:extLst>
</a:theme>
</file>

<file path=ppt/theme/theme8.xml><?xml version="1.0" encoding="utf-8"?>
<a:theme xmlns:a="http://schemas.openxmlformats.org/drawingml/2006/main" name="9_ORNL">
  <a:themeElements>
    <a:clrScheme name="ECP 190214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06C9E"/>
      </a:accent1>
      <a:accent2>
        <a:srgbClr val="84B641"/>
      </a:accent2>
      <a:accent3>
        <a:srgbClr val="1CA9C0"/>
      </a:accent3>
      <a:accent4>
        <a:srgbClr val="D33139"/>
      </a:accent4>
      <a:accent5>
        <a:srgbClr val="C8970C"/>
      </a:accent5>
      <a:accent6>
        <a:srgbClr val="5157A1"/>
      </a:accent6>
      <a:hlink>
        <a:srgbClr val="A03123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CP template 16x9 190214" id="{A02F64FE-5291-4ACC-9EF5-3317EB1D1396}" vid="{2E02C1B1-FBEC-4689-AC9A-55943F7255E3}"/>
    </a:ext>
  </a:extLst>
</a:theme>
</file>

<file path=ppt/theme/theme9.xml><?xml version="1.0" encoding="utf-8"?>
<a:theme xmlns:a="http://schemas.openxmlformats.org/drawingml/2006/main" name="5_ORNL">
  <a:themeElements>
    <a:clrScheme name="ECP 190214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06C9E"/>
      </a:accent1>
      <a:accent2>
        <a:srgbClr val="84B641"/>
      </a:accent2>
      <a:accent3>
        <a:srgbClr val="1CA9C0"/>
      </a:accent3>
      <a:accent4>
        <a:srgbClr val="D33139"/>
      </a:accent4>
      <a:accent5>
        <a:srgbClr val="C8970C"/>
      </a:accent5>
      <a:accent6>
        <a:srgbClr val="5157A1"/>
      </a:accent6>
      <a:hlink>
        <a:srgbClr val="A03123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CP template 16x9 190214 for distribution" id="{F60C01E2-4C88-461C-BB45-E3174D3B54EA}" vid="{9DD0B4DE-E2B1-4354-9AF6-32596D7C2E2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C93F5105CD834D99A140CF7A848F9B" ma:contentTypeVersion="" ma:contentTypeDescription="Create a new document." ma:contentTypeScope="" ma:versionID="71909f016a606dec504c831bcf5394c4">
  <xsd:schema xmlns:xsd="http://www.w3.org/2001/XMLSchema" xmlns:xs="http://www.w3.org/2001/XMLSchema" xmlns:p="http://schemas.microsoft.com/office/2006/metadata/properties" xmlns:ns2="ccd827ec-57f4-43ef-93e4-a777ee610c4c" targetNamespace="http://schemas.microsoft.com/office/2006/metadata/properties" ma:root="true" ma:fieldsID="973155da92ff7c9e25692c364cd0ee0c" ns2:_="">
    <xsd:import namespace="ccd827ec-57f4-43ef-93e4-a777ee610c4c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d827ec-57f4-43ef-93e4-a777ee610c4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BA20C22-D077-412B-81BA-8B2541026FAD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ccd827ec-57f4-43ef-93e4-a777ee610c4c"/>
    <ds:schemaRef ds:uri="http://purl.org/dc/terms/"/>
    <ds:schemaRef ds:uri="http://schemas.openxmlformats.org/package/2006/metadata/core-properties"/>
    <ds:schemaRef ds:uri="http://purl.org/dc/dcmitype/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E935B53-FBEC-4B2C-9775-F76F66F548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d827ec-57f4-43ef-93e4-a777ee610c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14FB6BD-000C-41AF-9DE8-4264F777F37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4017</Words>
  <Application>Microsoft Macintosh PowerPoint</Application>
  <PresentationFormat>Widescreen</PresentationFormat>
  <Paragraphs>604</Paragraphs>
  <Slides>66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66</vt:i4>
      </vt:variant>
    </vt:vector>
  </HeadingPairs>
  <TitlesOfParts>
    <vt:vector size="87" baseType="lpstr">
      <vt:lpstr>Arial</vt:lpstr>
      <vt:lpstr>Arial Black</vt:lpstr>
      <vt:lpstr>Calibri</vt:lpstr>
      <vt:lpstr>Century Gothic</vt:lpstr>
      <vt:lpstr>Consolas</vt:lpstr>
      <vt:lpstr>Courier</vt:lpstr>
      <vt:lpstr>Courier New</vt:lpstr>
      <vt:lpstr>Helvetica</vt:lpstr>
      <vt:lpstr>Menlo Regular</vt:lpstr>
      <vt:lpstr>Monaco</vt:lpstr>
      <vt:lpstr>Times</vt:lpstr>
      <vt:lpstr>1_ORNL</vt:lpstr>
      <vt:lpstr>2_ORNL</vt:lpstr>
      <vt:lpstr>3_ORNL</vt:lpstr>
      <vt:lpstr>4_ORNL</vt:lpstr>
      <vt:lpstr>6_ORNL</vt:lpstr>
      <vt:lpstr>7_ORNL</vt:lpstr>
      <vt:lpstr>8_ORNL</vt:lpstr>
      <vt:lpstr>9_ORNL</vt:lpstr>
      <vt:lpstr>5_ORNL</vt:lpstr>
      <vt:lpstr>13_ORNL</vt:lpstr>
      <vt:lpstr>E4S: Extreme-scale Scientific Software Stack</vt:lpstr>
      <vt:lpstr>ECP’s holistic approach uses co-design and integration to achieve exascale computing</vt:lpstr>
      <vt:lpstr>US DOE HPC Roadmap to Exascale Systems</vt:lpstr>
      <vt:lpstr>ECP Software Technology (ST)</vt:lpstr>
      <vt:lpstr>Extreme-scale Scientific Software Stack (E4S)</vt:lpstr>
      <vt:lpstr>E4S: Better quality, documentation, testing, integration, delivery, building &amp; use </vt:lpstr>
      <vt:lpstr>E4S: Extreme-scale Scientific Software Stack</vt:lpstr>
      <vt:lpstr>Extreme-scale Scientific Software Stack (E4S)</vt:lpstr>
      <vt:lpstr>E4S Download from https://e4s.io</vt:lpstr>
      <vt:lpstr>E4S Download from https://e4s.io</vt:lpstr>
      <vt:lpstr>Download E4S 22.11 GPU Container Images: NVIDIA, AMD, Intel</vt:lpstr>
      <vt:lpstr>Download E4S 22.11 GPU Container Images: NVIDIA, AMD, Intel</vt:lpstr>
      <vt:lpstr>E4S 22.11 Base images and Minimal Spack images with MPI</vt:lpstr>
      <vt:lpstr>Minimal Spack base image on Dockerhub</vt:lpstr>
      <vt:lpstr>22.11 Release: 100+ Official Products + dependencies (gcc, x86_64)</vt:lpstr>
      <vt:lpstr>22.11 Release: 100 Official Products + dependencies (gcc, x86_64)</vt:lpstr>
      <vt:lpstr>E4S Support for CUDA variants on x86_64</vt:lpstr>
      <vt:lpstr>E4S Support for ROCm variants for MI250X (gfx90a) on x86_64</vt:lpstr>
      <vt:lpstr>22.11 Release: 100+ Official Products + dependencies (gcc, ppc64le)</vt:lpstr>
      <vt:lpstr>22.11 Release: 100+ Official Products + dependencies (gcc, ppc64le)</vt:lpstr>
      <vt:lpstr>E4S Support for CUDA variants on ppc64le</vt:lpstr>
      <vt:lpstr>22.11 Release: 97 Official Products + dependencies (gcc, aarch64)</vt:lpstr>
      <vt:lpstr>22.11 Release: 97 Official Products + dependencies (gcc, aarch64)</vt:lpstr>
      <vt:lpstr>E4S Support for CUDA variants on aarch64</vt:lpstr>
      <vt:lpstr>E4S 22.11 Release: GPU support for Docker Containers</vt:lpstr>
      <vt:lpstr>E4S bare-metal installation spack.yaml recipe </vt:lpstr>
      <vt:lpstr>E4S Build Cache for Spack 0.19.0</vt:lpstr>
      <vt:lpstr>E4S Base Container Images for x86_64, ppc64le, and aarch64</vt:lpstr>
      <vt:lpstr>E4S 22.11 AWS image: US-West2 (OR)  </vt:lpstr>
      <vt:lpstr>Multi-platform E4S Docker Recipes</vt:lpstr>
      <vt:lpstr>E4S: Multi-platform Reproducible Docker Recipes</vt:lpstr>
      <vt:lpstr>E4S for bare-metal installation</vt:lpstr>
      <vt:lpstr>E4S Spack environment spack.yaml</vt:lpstr>
      <vt:lpstr>E4S Validation Test Suite</vt:lpstr>
      <vt:lpstr>E4S Support by ParaTools, Inc.</vt:lpstr>
      <vt:lpstr>Facility Deployment Progress: https://dashboard.e4s.io </vt:lpstr>
      <vt:lpstr>Dashboard for Monitoring Progress: Spack build issues</vt:lpstr>
      <vt:lpstr>Dashboard for Monitoring Progress: Support Tickets Open and Resolved</vt:lpstr>
      <vt:lpstr>E4S 22.11 Installation at DOE Facilities</vt:lpstr>
      <vt:lpstr>Progress Report of E4S Support for ExaWind by ParaTools, Inc.</vt:lpstr>
      <vt:lpstr>ExaWind GitLab Integration</vt:lpstr>
      <vt:lpstr>ExaWind CI: Container Image Artifacts on DockerHub (Jan. 31 ‘23)</vt:lpstr>
      <vt:lpstr>ExaSGD/ExaGo CI logs for pipeline at ORNL</vt:lpstr>
      <vt:lpstr>e4s-cl: A tool to simplify the launch of MPI jobs in E4S containers</vt:lpstr>
      <vt:lpstr>e4s-alc: E4S à la carte is a tool to customize images (coming soon!)</vt:lpstr>
      <vt:lpstr>Spack Package Manager https://spack.io  Slide credit: Todd Gamblin, LLNL </vt:lpstr>
      <vt:lpstr>Spack enables Software distribution for HPC</vt:lpstr>
      <vt:lpstr>PowerPoint Presentation</vt:lpstr>
      <vt:lpstr>ECP’s E4S stack is even larger than these codes</vt:lpstr>
      <vt:lpstr>What does the Spack project look like?</vt:lpstr>
      <vt:lpstr>CI has made Spack builds much more reliable!</vt:lpstr>
      <vt:lpstr>With v0.18, Spack has a public binary cache</vt:lpstr>
      <vt:lpstr>We aim to lower the burden of maintaining a binary distribution and make it easy to mix source builds with binaries. </vt:lpstr>
      <vt:lpstr>Our infrastructure enables us to sustainably manage a  binary distribution</vt:lpstr>
      <vt:lpstr>Why should we care about this for our HPC codes?</vt:lpstr>
      <vt:lpstr>We will continue scaling this infrastructure out!</vt:lpstr>
      <vt:lpstr>A Notional Secure Pipeline</vt:lpstr>
      <vt:lpstr>Spack’s long-term strategy is based around broad adoption and collaboration</vt:lpstr>
      <vt:lpstr>The Spack community is growing rapidly</vt:lpstr>
      <vt:lpstr>E4S Summary</vt:lpstr>
      <vt:lpstr>Vision for E4S Now and in the Future</vt:lpstr>
      <vt:lpstr>E4S Hands-on</vt:lpstr>
      <vt:lpstr>E4S on AWS: e4s-cl</vt:lpstr>
      <vt:lpstr>Performance Research Laboratory, University of Oregon, Eugene</vt:lpstr>
      <vt:lpstr>Thank you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cp:lastPrinted>2022-12-15T16:25:51Z</cp:lastPrinted>
  <dcterms:created xsi:type="dcterms:W3CDTF">2018-10-25T20:34:01Z</dcterms:created>
  <dcterms:modified xsi:type="dcterms:W3CDTF">2023-02-06T19:56:59Z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0x0101008CC93F5105CD834D99A140CF7A848F9B</vt:lpwstr>
  </property>
</Properties>
</file>